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317" r:id="rId3"/>
    <p:sldId id="316" r:id="rId4"/>
    <p:sldId id="269" r:id="rId5"/>
    <p:sldId id="270" r:id="rId6"/>
    <p:sldId id="271" r:id="rId7"/>
    <p:sldId id="273" r:id="rId8"/>
    <p:sldId id="276" r:id="rId9"/>
    <p:sldId id="274" r:id="rId10"/>
    <p:sldId id="272" r:id="rId11"/>
    <p:sldId id="275" r:id="rId12"/>
    <p:sldId id="277" r:id="rId13"/>
    <p:sldId id="257" r:id="rId14"/>
    <p:sldId id="280" r:id="rId15"/>
    <p:sldId id="281" r:id="rId16"/>
    <p:sldId id="278" r:id="rId17"/>
    <p:sldId id="279" r:id="rId18"/>
    <p:sldId id="258" r:id="rId19"/>
    <p:sldId id="282" r:id="rId20"/>
    <p:sldId id="283" r:id="rId21"/>
    <p:sldId id="285" r:id="rId22"/>
    <p:sldId id="286" r:id="rId23"/>
    <p:sldId id="288" r:id="rId24"/>
    <p:sldId id="287" r:id="rId25"/>
    <p:sldId id="289" r:id="rId26"/>
    <p:sldId id="290" r:id="rId27"/>
    <p:sldId id="291" r:id="rId28"/>
    <p:sldId id="292" r:id="rId29"/>
    <p:sldId id="293" r:id="rId30"/>
    <p:sldId id="296" r:id="rId31"/>
    <p:sldId id="295" r:id="rId32"/>
    <p:sldId id="299" r:id="rId33"/>
    <p:sldId id="298" r:id="rId34"/>
    <p:sldId id="284" r:id="rId35"/>
    <p:sldId id="313" r:id="rId36"/>
    <p:sldId id="301" r:id="rId37"/>
    <p:sldId id="306" r:id="rId38"/>
    <p:sldId id="259" r:id="rId39"/>
    <p:sldId id="304" r:id="rId40"/>
    <p:sldId id="305" r:id="rId41"/>
    <p:sldId id="264" r:id="rId42"/>
    <p:sldId id="319" r:id="rId43"/>
    <p:sldId id="322" r:id="rId44"/>
    <p:sldId id="323" r:id="rId45"/>
    <p:sldId id="324" r:id="rId46"/>
    <p:sldId id="325" r:id="rId47"/>
    <p:sldId id="326" r:id="rId48"/>
    <p:sldId id="266" r:id="rId49"/>
    <p:sldId id="309" r:id="rId50"/>
    <p:sldId id="310" r:id="rId51"/>
    <p:sldId id="311" r:id="rId52"/>
    <p:sldId id="312" r:id="rId53"/>
    <p:sldId id="327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447" autoAdjust="0"/>
  </p:normalViewPr>
  <p:slideViewPr>
    <p:cSldViewPr snapToGrid="0">
      <p:cViewPr varScale="1">
        <p:scale>
          <a:sx n="77" d="100"/>
          <a:sy n="77" d="100"/>
        </p:scale>
        <p:origin x="15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64E40-80CC-4281-9174-1736E9885950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09522-87ED-4F2A-BA5B-D52B5643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7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49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75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36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3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75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81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56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91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002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80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415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44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10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319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166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358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098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025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444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581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3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59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3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am telling you this for your information.  These are the advantages you get by using Unix. </a:t>
            </a:r>
            <a:r>
              <a:rPr lang="en-US" dirty="0"/>
              <a:t>All of this is done transparently.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all the time interact with the computer using shell, today</a:t>
            </a:r>
            <a:r>
              <a:rPr lang="en-US" baseline="0" dirty="0" smtClean="0"/>
              <a:t> we are using a different shell to interact with the computer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19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0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 again that this is just background that is important but will see often and get practice with in the exercises.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Explain all the </a:t>
            </a:r>
            <a:r>
              <a:rPr lang="en-US" dirty="0" err="1" smtClean="0"/>
              <a:t>directrories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Show this slide again after</a:t>
            </a:r>
            <a:r>
              <a:rPr lang="en-US" baseline="0" dirty="0" smtClean="0"/>
              <a:t> the ls command, to display how the folders are </a:t>
            </a:r>
            <a:r>
              <a:rPr lang="en-US" baseline="0" dirty="0" err="1" smtClean="0"/>
              <a:t>orgainzed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3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WORKSHOP_FILES make sure everyone is in the right place</a:t>
            </a:r>
            <a:r>
              <a:rPr lang="en-US" baseline="0" dirty="0" smtClean="0"/>
              <a:t> (downloaded).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05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  <a:r>
              <a:rPr lang="en-US" baseline="0" dirty="0" smtClean="0"/>
              <a:t> what is your background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Last half hour exercise designed to work independently 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9522-87ED-4F2A-BA5B-D52B564314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7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7543800" cy="1066800"/>
          </a:xfrm>
        </p:spPr>
        <p:txBody>
          <a:bodyPr anchor="b"/>
          <a:lstStyle>
            <a:lvl1pPr>
              <a:defRPr sz="3200" b="0">
                <a:solidFill>
                  <a:srgbClr val="C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9" y="3489326"/>
            <a:ext cx="184731" cy="24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013"/>
          </a:p>
        </p:txBody>
      </p:sp>
      <p:pic>
        <p:nvPicPr>
          <p:cNvPr id="10" name="Picture 11" descr="ISU LEFT white.eps"/>
          <p:cNvPicPr>
            <a:picLocks noChangeAspect="1"/>
          </p:cNvPicPr>
          <p:nvPr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487365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39455" y="1033796"/>
            <a:ext cx="25271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0" dirty="0" smtClean="0"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Genome Informatics Facility</a:t>
            </a:r>
            <a:endParaRPr lang="en-US" sz="1500" b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E21836"/>
              </a:clrFrom>
              <a:clrTo>
                <a:srgbClr val="E2183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3" t="2087" r="10224" b="376"/>
          <a:stretch/>
        </p:blipFill>
        <p:spPr>
          <a:xfrm>
            <a:off x="7848600" y="152400"/>
            <a:ext cx="992064" cy="144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13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572499" y="6380420"/>
            <a:ext cx="533400" cy="44132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fld id="{179A9A4E-4C82-4D44-9372-C31BB3818094}" type="slidenum">
              <a:rPr lang="en-US" sz="675" smtClean="0"/>
              <a:pPr/>
              <a:t>‹#›</a:t>
            </a:fld>
            <a:endParaRPr lang="en-US" sz="675" dirty="0"/>
          </a:p>
        </p:txBody>
      </p:sp>
    </p:spTree>
    <p:extLst>
      <p:ext uri="{BB962C8B-B14F-4D97-AF65-F5344CB8AC3E}">
        <p14:creationId xmlns:p14="http://schemas.microsoft.com/office/powerpoint/2010/main" val="253969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>
            <a:lvl1pPr>
              <a:defRPr>
                <a:latin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572499" y="6380420"/>
            <a:ext cx="533400" cy="44132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fld id="{179A9A4E-4C82-4D44-9372-C31BB3818094}" type="slidenum">
              <a:rPr lang="en-US" sz="675" smtClean="0"/>
              <a:pPr/>
              <a:t>‹#›</a:t>
            </a:fld>
            <a:endParaRPr lang="en-US" sz="675" dirty="0"/>
          </a:p>
        </p:txBody>
      </p:sp>
    </p:spTree>
    <p:extLst>
      <p:ext uri="{BB962C8B-B14F-4D97-AF65-F5344CB8AC3E}">
        <p14:creationId xmlns:p14="http://schemas.microsoft.com/office/powerpoint/2010/main" val="368341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9" y="1295400"/>
            <a:ext cx="8778875" cy="4648200"/>
          </a:xfrm>
        </p:spPr>
        <p:txBody>
          <a:bodyPr/>
          <a:lstStyle>
            <a:lvl1pPr>
              <a:defRPr sz="240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1pPr>
            <a:lvl2pPr>
              <a:defRPr sz="240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2pPr>
            <a:lvl3pPr>
              <a:defRPr sz="240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3pPr>
            <a:lvl4pPr>
              <a:defRPr sz="240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4pPr>
            <a:lvl5pPr>
              <a:defRPr sz="240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3944" y="6473261"/>
            <a:ext cx="384041" cy="251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fld id="{47EF7A16-D0C0-4F62-B93F-308AF35AF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85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3944" y="6473261"/>
            <a:ext cx="384041" cy="251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fld id="{47EF7A16-D0C0-4F62-B93F-308AF35AF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30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288741"/>
            <a:ext cx="4146211" cy="4114800"/>
          </a:xfrm>
        </p:spPr>
        <p:txBody>
          <a:bodyPr/>
          <a:lstStyle>
            <a:lvl1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299098"/>
            <a:ext cx="4003460" cy="4114800"/>
          </a:xfrm>
        </p:spPr>
        <p:txBody>
          <a:bodyPr/>
          <a:lstStyle>
            <a:lvl1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2400"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4333944" y="6473261"/>
            <a:ext cx="384041" cy="2516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B1CA2E-4673-441B-A9FC-30B42FF188BB}" type="slidenum">
              <a:rPr lang="en-US" sz="675" smtClean="0"/>
              <a:pPr/>
              <a:t>‹#›</a:t>
            </a:fld>
            <a:endParaRPr lang="en-US" sz="675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2725" y="76200"/>
            <a:ext cx="7772400" cy="1143000"/>
          </a:xfrm>
        </p:spPr>
        <p:txBody>
          <a:bodyPr/>
          <a:lstStyle>
            <a:lvl1pPr>
              <a:defRPr sz="320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4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1pPr>
            <a:lvl2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2pPr>
            <a:lvl3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3pPr>
            <a:lvl4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4pPr>
            <a:lvl5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1pPr>
            <a:lvl2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2pPr>
            <a:lvl3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3pPr>
            <a:lvl4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4pPr>
            <a:lvl5pPr>
              <a:defRPr sz="2400" b="0"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33944" y="6473261"/>
            <a:ext cx="384041" cy="251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fld id="{47EF7A16-D0C0-4F62-B93F-308AF35AF1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2725" y="76200"/>
            <a:ext cx="7772400" cy="1143000"/>
          </a:xfrm>
        </p:spPr>
        <p:txBody>
          <a:bodyPr/>
          <a:lstStyle>
            <a:lvl1pPr>
              <a:defRPr sz="320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43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3944" y="6473261"/>
            <a:ext cx="384041" cy="251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fld id="{47EF7A16-D0C0-4F62-B93F-308AF35AF1B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2725" y="76200"/>
            <a:ext cx="7772400" cy="1143000"/>
          </a:xfrm>
        </p:spPr>
        <p:txBody>
          <a:bodyPr/>
          <a:lstStyle>
            <a:lvl1pPr>
              <a:defRPr sz="320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9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99" y="6380420"/>
            <a:ext cx="53340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fld id="{47EF7A16-D0C0-4F62-B93F-308AF35AF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>
                <a:latin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572499" y="6380420"/>
            <a:ext cx="533400" cy="44132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fld id="{179A9A4E-4C82-4D44-9372-C31BB3818094}" type="slidenum">
              <a:rPr lang="en-US" sz="675" smtClean="0"/>
              <a:pPr/>
              <a:t>‹#›</a:t>
            </a:fld>
            <a:endParaRPr lang="en-US" sz="675" dirty="0"/>
          </a:p>
        </p:txBody>
      </p:sp>
    </p:spTree>
    <p:extLst>
      <p:ext uri="{BB962C8B-B14F-4D97-AF65-F5344CB8AC3E}">
        <p14:creationId xmlns:p14="http://schemas.microsoft.com/office/powerpoint/2010/main" val="423593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>
                <a:latin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572499" y="6380420"/>
            <a:ext cx="533400" cy="44132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fld id="{179A9A4E-4C82-4D44-9372-C31BB3818094}" type="slidenum">
              <a:rPr lang="en-US" sz="675" smtClean="0"/>
              <a:pPr/>
              <a:t>‹#›</a:t>
            </a:fld>
            <a:endParaRPr lang="en-US" sz="675" dirty="0"/>
          </a:p>
        </p:txBody>
      </p:sp>
    </p:spTree>
    <p:extLst>
      <p:ext uri="{BB962C8B-B14F-4D97-AF65-F5344CB8AC3E}">
        <p14:creationId xmlns:p14="http://schemas.microsoft.com/office/powerpoint/2010/main" val="1088208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6336740"/>
            <a:ext cx="9144000" cy="52465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013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725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8" y="1357416"/>
            <a:ext cx="8626475" cy="458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9" y="3489326"/>
            <a:ext cx="184731" cy="24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013"/>
          </a:p>
        </p:txBody>
      </p:sp>
      <p:pic>
        <p:nvPicPr>
          <p:cNvPr id="14" name="Picture 11" descr="ISU LEFT white.eps"/>
          <p:cNvPicPr>
            <a:picLocks noChangeAspect="1"/>
          </p:cNvPicPr>
          <p:nvPr/>
        </p:nvPicPr>
        <p:blipFill>
          <a:blip r:embed="rId13"/>
          <a:srcRect b="38235"/>
          <a:stretch>
            <a:fillRect/>
          </a:stretch>
        </p:blipFill>
        <p:spPr bwMode="auto">
          <a:xfrm>
            <a:off x="128098" y="6524105"/>
            <a:ext cx="2578561" cy="21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3944" y="6473261"/>
            <a:ext cx="384041" cy="251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fld id="{47EF7A16-D0C0-4F62-B93F-308AF35AF1B7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36"/>
          <a:stretch/>
        </p:blipFill>
        <p:spPr>
          <a:xfrm>
            <a:off x="8614333" y="6336740"/>
            <a:ext cx="471752" cy="5212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54054" y="6412704"/>
            <a:ext cx="9875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ISUGIF</a:t>
            </a:r>
            <a:endParaRPr lang="en-US" sz="135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8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CE1126"/>
          </a:solidFill>
          <a:latin typeface="Segoe UI Light" panose="020B0502040204020203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969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969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969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969">
          <a:solidFill>
            <a:srgbClr val="CE1126"/>
          </a:solidFill>
          <a:latin typeface="Univers 67 CondensedBold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sz="1969">
          <a:solidFill>
            <a:srgbClr val="CE1126"/>
          </a:solidFill>
          <a:latin typeface="Univers 67 CondensedBold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sz="1969">
          <a:solidFill>
            <a:srgbClr val="CE1126"/>
          </a:solidFill>
          <a:latin typeface="Univers 67 CondensedBold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sz="1969">
          <a:solidFill>
            <a:srgbClr val="CE1126"/>
          </a:solidFill>
          <a:latin typeface="Univers 67 CondensedBold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sz="1969">
          <a:solidFill>
            <a:srgbClr val="CE1126"/>
          </a:solidFill>
          <a:latin typeface="Univers 67 CondensedBold" charset="0"/>
        </a:defRPr>
      </a:lvl9pPr>
    </p:titleStyle>
    <p:bodyStyle>
      <a:lvl1pPr marL="192881" indent="-192881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800">
          <a:solidFill>
            <a:srgbClr val="7A6E67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417910" indent="-160735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800">
          <a:solidFill>
            <a:srgbClr val="7A6E67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642938" indent="-128588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800">
          <a:solidFill>
            <a:srgbClr val="7A6E67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900113" indent="-128588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800">
          <a:solidFill>
            <a:srgbClr val="7A6E67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157288" indent="-128588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800">
          <a:solidFill>
            <a:srgbClr val="7A6E67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463">
          <a:solidFill>
            <a:srgbClr val="7A6E67"/>
          </a:solidFill>
          <a:latin typeface="+mn-lt"/>
          <a:ea typeface="Geneva" charset="-128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463">
          <a:solidFill>
            <a:srgbClr val="7A6E67"/>
          </a:solidFill>
          <a:latin typeface="+mn-lt"/>
          <a:ea typeface="Geneva" charset="-128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463">
          <a:solidFill>
            <a:srgbClr val="7A6E67"/>
          </a:solidFill>
          <a:latin typeface="+mn-lt"/>
          <a:ea typeface="Geneva" charset="-128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463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gwin.com/" TargetMode="External"/><Relationship Id="rId2" Type="http://schemas.openxmlformats.org/officeDocument/2006/relationships/hyperlink" Target="https://msysgit.github.i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Workshop: Basic UNIX for Biologists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Arun Seetharam</a:t>
            </a:r>
          </a:p>
          <a:p>
            <a:r>
              <a:rPr lang="en-US" dirty="0" smtClean="0"/>
              <a:t>Genome Informatics Facility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544079" y="1960362"/>
            <a:ext cx="3194558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7210"/>
                </a:lnTo>
                <a:lnTo>
                  <a:pt x="3194558" y="207210"/>
                </a:lnTo>
                <a:lnTo>
                  <a:pt x="3194558" y="304063"/>
                </a:lnTo>
              </a:path>
            </a:pathLst>
          </a:custGeom>
          <a:noFill/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415094" y="2928313"/>
            <a:ext cx="91440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04063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4544079" y="1960362"/>
            <a:ext cx="1916735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7210"/>
                </a:lnTo>
                <a:lnTo>
                  <a:pt x="1916735" y="207210"/>
                </a:lnTo>
                <a:lnTo>
                  <a:pt x="1916735" y="304063"/>
                </a:lnTo>
              </a:path>
            </a:pathLst>
          </a:custGeom>
          <a:noFill/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3905167" y="2928313"/>
            <a:ext cx="1277823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7210"/>
                </a:lnTo>
                <a:lnTo>
                  <a:pt x="1277823" y="207210"/>
                </a:lnTo>
                <a:lnTo>
                  <a:pt x="1277823" y="304063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859447" y="2928313"/>
            <a:ext cx="91440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04063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3220536" y="4864216"/>
            <a:ext cx="91440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04063"/>
                </a:lnTo>
              </a:path>
            </a:pathLst>
          </a:custGeom>
          <a:noFill/>
        </p:spPr>
        <p:style>
          <a:lnRef idx="2">
            <a:schemeClr val="accent6">
              <a:tint val="5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2627344" y="3896264"/>
            <a:ext cx="638911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7210"/>
                </a:lnTo>
                <a:lnTo>
                  <a:pt x="638911" y="207210"/>
                </a:lnTo>
                <a:lnTo>
                  <a:pt x="638911" y="304063"/>
                </a:lnTo>
              </a:path>
            </a:pathLst>
          </a:custGeom>
          <a:noFill/>
        </p:spPr>
        <p:style>
          <a:lnRef idx="2">
            <a:schemeClr val="accent6">
              <a:tint val="5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1988432" y="3896264"/>
            <a:ext cx="638911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38911" y="0"/>
                </a:moveTo>
                <a:lnTo>
                  <a:pt x="638911" y="207210"/>
                </a:lnTo>
                <a:lnTo>
                  <a:pt x="0" y="207210"/>
                </a:lnTo>
                <a:lnTo>
                  <a:pt x="0" y="304063"/>
                </a:lnTo>
              </a:path>
            </a:pathLst>
          </a:custGeom>
          <a:noFill/>
        </p:spPr>
        <p:style>
          <a:lnRef idx="2">
            <a:schemeClr val="accent6">
              <a:tint val="5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2627344" y="2928313"/>
            <a:ext cx="1277823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77823" y="0"/>
                </a:moveTo>
                <a:lnTo>
                  <a:pt x="1277823" y="207210"/>
                </a:lnTo>
                <a:lnTo>
                  <a:pt x="0" y="207210"/>
                </a:lnTo>
                <a:lnTo>
                  <a:pt x="0" y="304063"/>
                </a:lnTo>
              </a:path>
            </a:pathLst>
          </a:custGeom>
          <a:noFill/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3905167" y="1960362"/>
            <a:ext cx="638911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38911" y="0"/>
                </a:moveTo>
                <a:lnTo>
                  <a:pt x="638911" y="207210"/>
                </a:lnTo>
                <a:lnTo>
                  <a:pt x="0" y="207210"/>
                </a:lnTo>
                <a:lnTo>
                  <a:pt x="0" y="304063"/>
                </a:lnTo>
              </a:path>
            </a:pathLst>
          </a:custGeom>
          <a:noFill/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2627344" y="1960362"/>
            <a:ext cx="1916735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16735" y="0"/>
                </a:moveTo>
                <a:lnTo>
                  <a:pt x="1916735" y="207210"/>
                </a:lnTo>
                <a:lnTo>
                  <a:pt x="0" y="207210"/>
                </a:lnTo>
                <a:lnTo>
                  <a:pt x="0" y="304063"/>
                </a:lnTo>
              </a:path>
            </a:pathLst>
          </a:custGeom>
          <a:noFill/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1349520" y="1960362"/>
            <a:ext cx="3194558" cy="3040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94558" y="0"/>
                </a:moveTo>
                <a:lnTo>
                  <a:pt x="3194558" y="207210"/>
                </a:lnTo>
                <a:lnTo>
                  <a:pt x="0" y="207210"/>
                </a:lnTo>
                <a:lnTo>
                  <a:pt x="0" y="304063"/>
                </a:lnTo>
              </a:path>
            </a:pathLst>
          </a:custGeom>
          <a:noFill/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ounded Rectangle 17"/>
          <p:cNvSpPr/>
          <p:nvPr/>
        </p:nvSpPr>
        <p:spPr>
          <a:xfrm>
            <a:off x="4021333" y="1296474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8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Freeform 18"/>
          <p:cNvSpPr/>
          <p:nvPr/>
        </p:nvSpPr>
        <p:spPr>
          <a:xfrm>
            <a:off x="4137499" y="1406832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/</a:t>
            </a:r>
            <a:endParaRPr lang="en-US" sz="1900" kern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826774" y="2264426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942940" y="2374783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err="1" smtClean="0"/>
              <a:t>etc</a:t>
            </a:r>
            <a:endParaRPr lang="en-US" sz="1900" kern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2104598" y="2264426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2220764" y="2374783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err="1" smtClean="0"/>
              <a:t>dev</a:t>
            </a:r>
            <a:endParaRPr lang="en-US" sz="1900" kern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3382421" y="2264426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Freeform 24"/>
          <p:cNvSpPr/>
          <p:nvPr/>
        </p:nvSpPr>
        <p:spPr>
          <a:xfrm>
            <a:off x="3498587" y="2374783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home</a:t>
            </a:r>
            <a:endParaRPr lang="en-US" sz="1900" kern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2104598" y="3232377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reeform 26"/>
          <p:cNvSpPr/>
          <p:nvPr/>
        </p:nvSpPr>
        <p:spPr>
          <a:xfrm>
            <a:off x="2228295" y="3364637"/>
            <a:ext cx="1037960" cy="641985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err="1" smtClean="0"/>
              <a:t>arnstrm</a:t>
            </a:r>
            <a:endParaRPr lang="en-US" sz="1900" kern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1465686" y="4200328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3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3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1581852" y="4310686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smtClean="0"/>
              <a:t>folder1</a:t>
            </a:r>
            <a:endParaRPr lang="en-US" sz="1900" kern="1200" dirty="0"/>
          </a:p>
        </p:txBody>
      </p:sp>
      <p:sp>
        <p:nvSpPr>
          <p:cNvPr id="30" name="Rounded Rectangle 29"/>
          <p:cNvSpPr/>
          <p:nvPr/>
        </p:nvSpPr>
        <p:spPr>
          <a:xfrm>
            <a:off x="2743510" y="4200328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3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3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859675" y="4310686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folder2</a:t>
            </a:r>
            <a:endParaRPr lang="en-US" sz="1900" kern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2743510" y="5168280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3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3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859675" y="5278637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err="1" smtClean="0"/>
              <a:t>fileA</a:t>
            </a:r>
            <a:endParaRPr lang="en-US" sz="1900" kern="1200" dirty="0"/>
          </a:p>
        </p:txBody>
      </p:sp>
      <p:sp>
        <p:nvSpPr>
          <p:cNvPr id="34" name="Rounded Rectangle 33"/>
          <p:cNvSpPr/>
          <p:nvPr/>
        </p:nvSpPr>
        <p:spPr>
          <a:xfrm>
            <a:off x="3382421" y="3232377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3498587" y="3342735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user2</a:t>
            </a:r>
            <a:endParaRPr lang="en-US" sz="1900" kern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4660245" y="3232377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4776411" y="3342735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user3</a:t>
            </a:r>
            <a:endParaRPr lang="en-US" sz="1900" kern="1200" dirty="0"/>
          </a:p>
        </p:txBody>
      </p:sp>
      <p:sp>
        <p:nvSpPr>
          <p:cNvPr id="38" name="Rounded Rectangle 37"/>
          <p:cNvSpPr/>
          <p:nvPr/>
        </p:nvSpPr>
        <p:spPr>
          <a:xfrm>
            <a:off x="5938068" y="2264426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6054234" y="2374783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err="1" smtClean="0"/>
              <a:t>usr</a:t>
            </a:r>
            <a:endParaRPr lang="en-US" sz="1900" kern="1200" dirty="0"/>
          </a:p>
        </p:txBody>
      </p:sp>
      <p:sp>
        <p:nvSpPr>
          <p:cNvPr id="40" name="Rounded Rectangle 39"/>
          <p:cNvSpPr/>
          <p:nvPr/>
        </p:nvSpPr>
        <p:spPr>
          <a:xfrm>
            <a:off x="5938068" y="3232377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Freeform 40"/>
          <p:cNvSpPr/>
          <p:nvPr/>
        </p:nvSpPr>
        <p:spPr>
          <a:xfrm>
            <a:off x="6054234" y="3342735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7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lib</a:t>
            </a:r>
            <a:endParaRPr lang="en-US" sz="1900" kern="1200" dirty="0"/>
          </a:p>
        </p:txBody>
      </p:sp>
      <p:sp>
        <p:nvSpPr>
          <p:cNvPr id="42" name="Rounded Rectangle 41"/>
          <p:cNvSpPr/>
          <p:nvPr/>
        </p:nvSpPr>
        <p:spPr>
          <a:xfrm>
            <a:off x="7215892" y="2264426"/>
            <a:ext cx="1045491" cy="663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reeform 42"/>
          <p:cNvSpPr/>
          <p:nvPr/>
        </p:nvSpPr>
        <p:spPr>
          <a:xfrm>
            <a:off x="7332058" y="2374783"/>
            <a:ext cx="1045491" cy="663887"/>
          </a:xfrm>
          <a:custGeom>
            <a:avLst/>
            <a:gdLst>
              <a:gd name="connsiteX0" fmla="*/ 0 w 1045491"/>
              <a:gd name="connsiteY0" fmla="*/ 66389 h 663887"/>
              <a:gd name="connsiteX1" fmla="*/ 66389 w 1045491"/>
              <a:gd name="connsiteY1" fmla="*/ 0 h 663887"/>
              <a:gd name="connsiteX2" fmla="*/ 979102 w 1045491"/>
              <a:gd name="connsiteY2" fmla="*/ 0 h 663887"/>
              <a:gd name="connsiteX3" fmla="*/ 1045491 w 1045491"/>
              <a:gd name="connsiteY3" fmla="*/ 66389 h 663887"/>
              <a:gd name="connsiteX4" fmla="*/ 1045491 w 1045491"/>
              <a:gd name="connsiteY4" fmla="*/ 597498 h 663887"/>
              <a:gd name="connsiteX5" fmla="*/ 979102 w 1045491"/>
              <a:gd name="connsiteY5" fmla="*/ 663887 h 663887"/>
              <a:gd name="connsiteX6" fmla="*/ 66389 w 1045491"/>
              <a:gd name="connsiteY6" fmla="*/ 663887 h 663887"/>
              <a:gd name="connsiteX7" fmla="*/ 0 w 1045491"/>
              <a:gd name="connsiteY7" fmla="*/ 597498 h 663887"/>
              <a:gd name="connsiteX8" fmla="*/ 0 w 1045491"/>
              <a:gd name="connsiteY8" fmla="*/ 66389 h 6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491" h="663887">
                <a:moveTo>
                  <a:pt x="0" y="66389"/>
                </a:moveTo>
                <a:cubicBezTo>
                  <a:pt x="0" y="29723"/>
                  <a:pt x="29723" y="0"/>
                  <a:pt x="66389" y="0"/>
                </a:cubicBezTo>
                <a:lnTo>
                  <a:pt x="979102" y="0"/>
                </a:lnTo>
                <a:cubicBezTo>
                  <a:pt x="1015768" y="0"/>
                  <a:pt x="1045491" y="29723"/>
                  <a:pt x="1045491" y="66389"/>
                </a:cubicBezTo>
                <a:lnTo>
                  <a:pt x="1045491" y="597498"/>
                </a:lnTo>
                <a:cubicBezTo>
                  <a:pt x="1045491" y="634164"/>
                  <a:pt x="1015768" y="663887"/>
                  <a:pt x="979102" y="663887"/>
                </a:cubicBezTo>
                <a:lnTo>
                  <a:pt x="66389" y="663887"/>
                </a:lnTo>
                <a:cubicBezTo>
                  <a:pt x="29723" y="663887"/>
                  <a:pt x="0" y="634164"/>
                  <a:pt x="0" y="597498"/>
                </a:cubicBezTo>
                <a:lnTo>
                  <a:pt x="0" y="66389"/>
                </a:lnTo>
                <a:close/>
              </a:path>
            </a:pathLst>
          </a:custGeom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835" tIns="91835" rIns="91835" bIns="9183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bin</a:t>
            </a:r>
            <a:endParaRPr lang="en-US" sz="1900" kern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0" y="4362994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Relative path for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fileA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./folder2/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fileA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0" y="502000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Absolute path for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fileA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</a:p>
          <a:p>
            <a:r>
              <a:rPr lang="en-US" sz="16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600" dirty="0" err="1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6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/folder2/</a:t>
            </a:r>
            <a:r>
              <a:rPr lang="en-US" sz="1600" dirty="0" err="1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fileA</a:t>
            </a:r>
            <a:r>
              <a:rPr lang="en-US" sz="16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600" dirty="0">
              <a:solidFill>
                <a:srgbClr val="FFC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14447" y="3066491"/>
            <a:ext cx="420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E1126"/>
                </a:solidFill>
              </a:rPr>
              <a:t>.</a:t>
            </a:r>
            <a:endParaRPr lang="en-US" sz="2800" dirty="0">
              <a:solidFill>
                <a:srgbClr val="CE1126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05225" y="3444216"/>
            <a:ext cx="1813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E11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Present </a:t>
            </a:r>
          </a:p>
          <a:p>
            <a:r>
              <a:rPr lang="en-US" sz="1600" dirty="0" smtClean="0">
                <a:solidFill>
                  <a:srgbClr val="CE11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35130" y="2157353"/>
            <a:ext cx="540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E1126"/>
                </a:solidFill>
              </a:rPr>
              <a:t>..</a:t>
            </a:r>
            <a:endParaRPr lang="en-US" sz="2800" dirty="0">
              <a:solidFill>
                <a:srgbClr val="CE1126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14598" y="2498542"/>
            <a:ext cx="1813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E11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Parent </a:t>
            </a:r>
          </a:p>
          <a:p>
            <a:r>
              <a:rPr lang="en-US" sz="1600" dirty="0" smtClean="0">
                <a:solidFill>
                  <a:srgbClr val="CE11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32431" y="754693"/>
            <a:ext cx="2012412" cy="116955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Contains fundamental executables (i.e., binaries) generally used by all users on the system</a:t>
            </a:r>
          </a:p>
        </p:txBody>
      </p:sp>
      <p:cxnSp>
        <p:nvCxnSpPr>
          <p:cNvPr id="53" name="Straight Arrow Connector 52"/>
          <p:cNvCxnSpPr>
            <a:stCxn id="51" idx="2"/>
            <a:endCxn id="42" idx="0"/>
          </p:cNvCxnSpPr>
          <p:nvPr/>
        </p:nvCxnSpPr>
        <p:spPr bwMode="auto">
          <a:xfrm>
            <a:off x="7738637" y="1924244"/>
            <a:ext cx="1" cy="3401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537872" y="450865"/>
            <a:ext cx="2012412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Root Directory, whole tree starts from here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5" name="Straight Arrow Connector 54"/>
          <p:cNvCxnSpPr>
            <a:stCxn id="54" idx="2"/>
            <a:endCxn id="18" idx="0"/>
          </p:cNvCxnSpPr>
          <p:nvPr/>
        </p:nvCxnSpPr>
        <p:spPr bwMode="auto">
          <a:xfrm>
            <a:off x="4544078" y="974085"/>
            <a:ext cx="1" cy="3223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743508" y="1353692"/>
            <a:ext cx="2323315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All users home directories are located here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64" name="Straight Arrow Connector 63"/>
          <p:cNvCxnSpPr>
            <a:stCxn id="63" idx="2"/>
            <a:endCxn id="24" idx="0"/>
          </p:cNvCxnSpPr>
          <p:nvPr/>
        </p:nvCxnSpPr>
        <p:spPr bwMode="auto">
          <a:xfrm>
            <a:off x="3905166" y="1876912"/>
            <a:ext cx="1" cy="3875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97886" y="3290327"/>
            <a:ext cx="1144745" cy="30777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My Home!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75" name="Straight Arrow Connector 74"/>
          <p:cNvCxnSpPr>
            <a:stCxn id="74" idx="3"/>
            <a:endCxn id="48" idx="0"/>
          </p:cNvCxnSpPr>
          <p:nvPr/>
        </p:nvCxnSpPr>
        <p:spPr bwMode="auto">
          <a:xfrm>
            <a:off x="1242631" y="3444216"/>
            <a:ext cx="86949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97885" y="3495716"/>
            <a:ext cx="97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E11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~</a:t>
            </a:r>
          </a:p>
          <a:p>
            <a:r>
              <a:rPr lang="en-US" sz="1600" dirty="0" smtClean="0">
                <a:solidFill>
                  <a:srgbClr val="CE11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Home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72000" y="5650136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Shortcut: </a:t>
            </a: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~/folder2/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fileA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2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11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11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1126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E1126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11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1126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E1126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7" grpId="0" animBg="1"/>
      <p:bldP spid="27" grpId="1" animBg="1"/>
      <p:bldP spid="31" grpId="0" animBg="1"/>
      <p:bldP spid="31" grpId="1" animBg="1"/>
      <p:bldP spid="33" grpId="0" animBg="1"/>
      <p:bldP spid="33" grpId="1" animBg="1"/>
      <p:bldP spid="44" grpId="0"/>
      <p:bldP spid="45" grpId="0"/>
      <p:bldP spid="46" grpId="0"/>
      <p:bldP spid="46" grpId="1"/>
      <p:bldP spid="46" grpId="2"/>
      <p:bldP spid="48" grpId="0"/>
      <p:bldP spid="49" grpId="0"/>
      <p:bldP spid="49" grpId="1"/>
      <p:bldP spid="49" grpId="2"/>
      <p:bldP spid="50" grpId="0"/>
      <p:bldP spid="51" grpId="0" animBg="1"/>
      <p:bldP spid="51" grpId="1" animBg="1"/>
      <p:bldP spid="54" grpId="0" animBg="1"/>
      <p:bldP spid="54" grpId="1" animBg="1"/>
      <p:bldP spid="63" grpId="0" animBg="1"/>
      <p:bldP spid="63" grpId="1" animBg="1"/>
      <p:bldP spid="74" grpId="0" animBg="1"/>
      <p:bldP spid="74" grpId="1" animBg="1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tips before starting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Write down the commands </a:t>
            </a:r>
            <a:r>
              <a:rPr lang="en-US" dirty="0" smtClean="0"/>
              <a:t>on a sheet of paper as you move through the exercise</a:t>
            </a:r>
          </a:p>
          <a:p>
            <a:r>
              <a:rPr lang="en-US" dirty="0" smtClean="0"/>
              <a:t>Typing first few letters of command/file and then </a:t>
            </a:r>
            <a:r>
              <a:rPr lang="en-US" dirty="0" smtClean="0">
                <a:solidFill>
                  <a:srgbClr val="C00000"/>
                </a:solidFill>
              </a:rPr>
              <a:t>pressing TAB will auto complete the word</a:t>
            </a:r>
            <a:r>
              <a:rPr lang="en-US" dirty="0" smtClean="0"/>
              <a:t>. Pressing TAB-TAB, displays all matching commands/files for the letters you typed.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C00000"/>
                </a:solidFill>
              </a:rPr>
              <a:t>arrow keys to cycle through your command history </a:t>
            </a:r>
            <a:r>
              <a:rPr lang="en-US" dirty="0" smtClean="0"/>
              <a:t>(up and down).</a:t>
            </a:r>
          </a:p>
          <a:p>
            <a:r>
              <a:rPr lang="en-US" dirty="0" smtClean="0"/>
              <a:t>Commands are </a:t>
            </a:r>
            <a:r>
              <a:rPr lang="en-US" dirty="0" smtClean="0">
                <a:solidFill>
                  <a:srgbClr val="C00000"/>
                </a:solidFill>
              </a:rPr>
              <a:t>case sensitive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Cat ≠ cat)</a:t>
            </a:r>
          </a:p>
          <a:p>
            <a:r>
              <a:rPr lang="en-US" dirty="0" smtClean="0"/>
              <a:t>Do not use space or special characters for naming files/folders</a:t>
            </a:r>
          </a:p>
          <a:p>
            <a:r>
              <a:rPr lang="en-US" dirty="0" smtClean="0"/>
              <a:t>Be careful before you delete, there is </a:t>
            </a:r>
            <a:r>
              <a:rPr lang="en-US" dirty="0" smtClean="0">
                <a:solidFill>
                  <a:srgbClr val="C00000"/>
                </a:solidFill>
              </a:rPr>
              <a:t>no recycle bin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 familiar with the </a:t>
            </a:r>
            <a:r>
              <a:rPr lang="en-US" dirty="0" smtClean="0">
                <a:solidFill>
                  <a:srgbClr val="C00000"/>
                </a:solidFill>
              </a:rPr>
              <a:t>syntax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options</a:t>
            </a:r>
            <a:r>
              <a:rPr lang="en-US" dirty="0" smtClean="0"/>
              <a:t> for the commands</a:t>
            </a:r>
          </a:p>
        </p:txBody>
      </p:sp>
    </p:spTree>
    <p:extLst>
      <p:ext uri="{BB962C8B-B14F-4D97-AF65-F5344CB8AC3E}">
        <p14:creationId xmlns:p14="http://schemas.microsoft.com/office/powerpoint/2010/main" val="76112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tips before starting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time to cancel a executed command, press </a:t>
            </a:r>
            <a:r>
              <a:rPr lang="en-US" dirty="0" smtClean="0">
                <a:solidFill>
                  <a:srgbClr val="C00000"/>
                </a:solidFill>
              </a:rPr>
              <a:t>“CTRL+C” </a:t>
            </a:r>
            <a:r>
              <a:rPr lang="en-US" dirty="0" smtClean="0"/>
              <a:t>(“Ctrl” key and letter “c” key pressed together): C for Cancel!</a:t>
            </a:r>
          </a:p>
          <a:p>
            <a:r>
              <a:rPr lang="en-US" dirty="0" smtClean="0"/>
              <a:t>Many commands use “</a:t>
            </a:r>
            <a:r>
              <a:rPr lang="en-US" dirty="0" smtClean="0">
                <a:solidFill>
                  <a:srgbClr val="C00000"/>
                </a:solidFill>
              </a:rPr>
              <a:t>q” or “Esc” to quit/exit</a:t>
            </a:r>
          </a:p>
          <a:p>
            <a:r>
              <a:rPr lang="en-US" dirty="0" smtClean="0"/>
              <a:t>Double check your commands: chances are, most of the times you don’t see an error, instead, you get wrong results. </a:t>
            </a:r>
          </a:p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C00000"/>
                </a:solidFill>
              </a:rPr>
              <a:t>clear the screen: </a:t>
            </a:r>
            <a:r>
              <a:rPr lang="en-US" dirty="0" err="1" smtClean="0">
                <a:solidFill>
                  <a:srgbClr val="C00000"/>
                </a:solidFill>
              </a:rPr>
              <a:t>Ctrl+L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Some universal </a:t>
            </a:r>
            <a:r>
              <a:rPr lang="en-US" dirty="0" smtClean="0">
                <a:solidFill>
                  <a:srgbClr val="C00000"/>
                </a:solidFill>
              </a:rPr>
              <a:t>variables </a:t>
            </a:r>
            <a:r>
              <a:rPr lang="en-US" dirty="0" smtClean="0"/>
              <a:t>makes it easier to find things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$HOME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$SHELL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$PATH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$HOSTNAME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Commands you should know:</a:t>
            </a:r>
          </a:p>
          <a:p>
            <a:pPr marL="257175" lvl="1" indent="0">
              <a:buNone/>
            </a:pPr>
            <a:r>
              <a:rPr lang="en-US" dirty="0" smtClean="0">
                <a:solidFill>
                  <a:srgbClr val="C00000"/>
                </a:solidFill>
                <a:ea typeface="DejaVu Sans Mono" panose="020B0609030804020204" pitchFamily="49" charset="0"/>
              </a:rPr>
              <a:t>ls</a:t>
            </a:r>
            <a:r>
              <a:rPr lang="en-US" dirty="0" smtClean="0">
                <a:ea typeface="DejaVu Sans Mono" panose="020B0609030804020204" pitchFamily="49" charset="0"/>
              </a:rPr>
              <a:t> : 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dirty="0" smtClean="0"/>
              <a:t>i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t</a:t>
            </a:r>
          </a:p>
          <a:p>
            <a:pPr marL="257175" lvl="1" indent="0">
              <a:buNone/>
            </a:pPr>
            <a:r>
              <a:rPr lang="en-US" dirty="0" smtClean="0">
                <a:solidFill>
                  <a:srgbClr val="C00000"/>
                </a:solidFill>
                <a:ea typeface="DejaVu Sans Mono" panose="020B0609030804020204" pitchFamily="49" charset="0"/>
              </a:rPr>
              <a:t>cd</a:t>
            </a:r>
            <a:r>
              <a:rPr lang="en-US" dirty="0" smtClean="0">
                <a:ea typeface="DejaVu Sans Mono" panose="020B0609030804020204" pitchFamily="49" charset="0"/>
              </a:rPr>
              <a:t> :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hange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irectory</a:t>
            </a:r>
          </a:p>
          <a:p>
            <a:pPr marL="257175" lvl="1" indent="0">
              <a:buNone/>
            </a:pPr>
            <a:r>
              <a:rPr lang="en-US" dirty="0" err="1" smtClean="0">
                <a:solidFill>
                  <a:srgbClr val="C00000"/>
                </a:solidFill>
                <a:ea typeface="DejaVu Sans Mono" panose="020B0609030804020204" pitchFamily="49" charset="0"/>
              </a:rPr>
              <a:t>pwd</a:t>
            </a:r>
            <a:r>
              <a:rPr lang="en-US" dirty="0" smtClean="0">
                <a:ea typeface="DejaVu Sans Mono" panose="020B0609030804020204" pitchFamily="49" charset="0"/>
              </a:rPr>
              <a:t> :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rint </a:t>
            </a:r>
            <a:r>
              <a:rPr lang="en-US" dirty="0" smtClean="0">
                <a:solidFill>
                  <a:srgbClr val="C00000"/>
                </a:solidFill>
              </a:rPr>
              <a:t>w</a:t>
            </a:r>
            <a:r>
              <a:rPr lang="en-US" dirty="0" smtClean="0"/>
              <a:t>orking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irectory</a:t>
            </a:r>
            <a:br>
              <a:rPr lang="en-US" dirty="0" smtClean="0"/>
            </a:br>
            <a:endParaRPr lang="en-US" dirty="0" smtClean="0"/>
          </a:p>
          <a:p>
            <a:pPr marL="25717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for changing directory (i.e., jumping from one directory to another), we use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‘cd’ command. 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the usual way is to tell which directory you want to change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DIRECOTRY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will change to DIRECTORY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It is important that you need to specify either relative or absolute path for the 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Now, try this: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WORKSHOP_FILES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files do you see?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Note: you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can also use “./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WORKSHOP_FILES”, they both mean same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Now type: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you see same files?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as mentioned before, .. is a shortcut for ‘previous directory’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similarly, . is a shortcut for ‘present directory’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your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from the ‘WORKSHOP_FILES’ directory, run this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it prints the working directory (the directory you are presently located)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this is very useful as you can easily know your location at any point of time 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Now, try this: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~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home/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Why did that happen? ~ is the shortcut for home!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typing in cd without any argument also brings you back to home directory! 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–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Similarly, - is the shortcut for the previous location 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go to the ‘basic’ folder in ‘WORKSHOP_FILES’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FILE_1.txt  FILE_3.txt  FILE_5.txt  FILE_7.txt 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FILE_9.txt 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FILE_2.txt  FILE_4.txt  FILE_6.txt  FILE_8.txt  FILE_10.txt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it prints the contents of that directory. But knowing the files is pretty basic stuff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to achieve more with the same command, we can use arguments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–l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total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36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FILE_1.txt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0 Jul  1 21:51 FILE_2.txt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FILE_3.txt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FILE_4.txt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21:50 FILE_5.txt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FILE_6.txt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21:52 FILE_7.csv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FILE_8.txt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FILE_9.txt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132 Jul  1 21:51 FILE_10.txt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here, using –l changed the way the files are displayed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There are many options available, some important ones are: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-t (based on time modified)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-S (size based listing)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-X (extension)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-a (all files, displays hidden files in the directory)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You can merge several options together too! 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.,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–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lt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total 36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21:52 FILE_7.csv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0 Jul  1 21:51 FILE_2.txt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132 Jul  1 21:51 FILE_10.txt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21:50 FILE_5.txt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FILE_1.txt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FILE_3.txt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FILE_4.txt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FILE_6.txt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FILE_8.txt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17 Jul  1 21:31 FILE_9.txt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is the difference you notice? Try other options given above and see what it does.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5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and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commands, that have similar syntax, but slightly different options: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cp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o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y files and directories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mv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o</a:t>
            </a:r>
            <a:r>
              <a:rPr lang="en-US" dirty="0" smtClean="0">
                <a:solidFill>
                  <a:srgbClr val="C00000"/>
                </a:solidFill>
              </a:rPr>
              <a:t>v</a:t>
            </a:r>
            <a:r>
              <a:rPr lang="en-US" dirty="0" smtClean="0"/>
              <a:t>e or rename files </a:t>
            </a:r>
            <a:r>
              <a:rPr lang="en-US" dirty="0"/>
              <a:t>and </a:t>
            </a:r>
            <a:r>
              <a:rPr lang="en-US" dirty="0" smtClean="0"/>
              <a:t>directories</a:t>
            </a:r>
          </a:p>
          <a:p>
            <a:r>
              <a:rPr lang="en-US" dirty="0" smtClean="0"/>
              <a:t>Syntax for both these commands are as follows:</a:t>
            </a:r>
          </a:p>
          <a:p>
            <a:pPr lvl="1"/>
            <a:r>
              <a:rPr lang="en-US" dirty="0" err="1" smtClean="0"/>
              <a:t>cp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Source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Destination</a:t>
            </a:r>
          </a:p>
          <a:p>
            <a:pPr lvl="1"/>
            <a:r>
              <a:rPr lang="en-US" dirty="0"/>
              <a:t>mv </a:t>
            </a:r>
            <a:r>
              <a:rPr lang="en-US" dirty="0" smtClean="0">
                <a:solidFill>
                  <a:srgbClr val="C00000"/>
                </a:solidFill>
              </a:rPr>
              <a:t>Source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Destination</a:t>
            </a:r>
          </a:p>
          <a:p>
            <a:r>
              <a:rPr lang="en-US" dirty="0" smtClean="0"/>
              <a:t>You can use, absolute path, relative path or no path at all for these commands.</a:t>
            </a:r>
          </a:p>
          <a:p>
            <a:r>
              <a:rPr lang="en-US" dirty="0" smtClean="0"/>
              <a:t>Lets try out some 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you keep track of all the options for every single command? Luckily, there is manual page for each of </a:t>
            </a:r>
            <a:r>
              <a:rPr lang="en-US" dirty="0" smtClean="0"/>
              <a:t>them!</a:t>
            </a:r>
          </a:p>
          <a:p>
            <a:pPr marL="257175" lvl="1" indent="0">
              <a:buNone/>
            </a:pPr>
            <a:r>
              <a:rPr lang="en-US" dirty="0" smtClean="0">
                <a:solidFill>
                  <a:srgbClr val="C00000"/>
                </a:solidFill>
                <a:ea typeface="DejaVu Sans Mono" panose="020B0609030804020204" pitchFamily="49" charset="0"/>
              </a:rPr>
              <a:t>man </a:t>
            </a:r>
            <a:r>
              <a:rPr lang="en-US" i="1" dirty="0">
                <a:solidFill>
                  <a:srgbClr val="C00000"/>
                </a:solidFill>
                <a:ea typeface="DejaVu Sans Mono" panose="020B0609030804020204" pitchFamily="49" charset="0"/>
              </a:rPr>
              <a:t>command </a:t>
            </a:r>
            <a:r>
              <a:rPr lang="en-US" i="1" dirty="0" smtClean="0">
                <a:solidFill>
                  <a:srgbClr val="C00000"/>
                </a:solidFill>
                <a:ea typeface="DejaVu Sans Mono" panose="020B06090308040202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DejaVu Sans Mono" panose="020B0609030804020204" pitchFamily="49" charset="0"/>
              </a:rPr>
              <a:t>:</a:t>
            </a:r>
            <a:r>
              <a:rPr lang="en-US" dirty="0">
                <a:solidFill>
                  <a:srgbClr val="C00000"/>
                </a:solidFill>
                <a:ea typeface="DejaVu Sans Mono" panose="020B0609030804020204" pitchFamily="49" charset="0"/>
              </a:rPr>
              <a:t>	</a:t>
            </a:r>
            <a:r>
              <a:rPr lang="en-US" dirty="0"/>
              <a:t>show the man page of a </a:t>
            </a:r>
            <a:r>
              <a:rPr lang="en-US" dirty="0" smtClean="0"/>
              <a:t>command</a:t>
            </a:r>
          </a:p>
          <a:p>
            <a:pPr marL="257175" lvl="1" indent="0">
              <a:buNone/>
            </a:pPr>
            <a:r>
              <a:rPr lang="en-US" i="1" dirty="0">
                <a:solidFill>
                  <a:srgbClr val="C00000"/>
                </a:solidFill>
                <a:ea typeface="DejaVu Sans Mono" panose="020B0609030804020204" pitchFamily="49" charset="0"/>
              </a:rPr>
              <a:t>command</a:t>
            </a:r>
            <a:r>
              <a:rPr lang="en-US" dirty="0">
                <a:solidFill>
                  <a:srgbClr val="C00000"/>
                </a:solidFill>
                <a:ea typeface="DejaVu Sans Mono" panose="020B0609030804020204" pitchFamily="49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ea typeface="DejaVu Sans Mono" panose="020B0609030804020204" pitchFamily="49" charset="0"/>
              </a:rPr>
              <a:t>--help </a:t>
            </a:r>
            <a:r>
              <a:rPr lang="en-US" dirty="0">
                <a:solidFill>
                  <a:srgbClr val="C00000"/>
                </a:solidFill>
                <a:ea typeface="DejaVu Sans Mono" panose="020B0609030804020204" pitchFamily="49" charset="0"/>
              </a:rPr>
              <a:t>: </a:t>
            </a:r>
            <a:r>
              <a:rPr lang="en-US" dirty="0" smtClean="0"/>
              <a:t>show </a:t>
            </a:r>
            <a:r>
              <a:rPr lang="en-US" dirty="0"/>
              <a:t>a brief help </a:t>
            </a:r>
            <a:r>
              <a:rPr lang="en-US" dirty="0" smtClean="0"/>
              <a:t>text (some commands)</a:t>
            </a:r>
            <a:endParaRPr lang="en-US" dirty="0"/>
          </a:p>
          <a:p>
            <a:pPr marL="257175" lvl="1" indent="0">
              <a:buNone/>
            </a:pPr>
            <a:endParaRPr lang="en-US" dirty="0"/>
          </a:p>
          <a:p>
            <a:pPr marL="257175" lvl="1" indent="0">
              <a:buNone/>
            </a:pPr>
            <a:r>
              <a:rPr lang="en-US" dirty="0" smtClean="0"/>
              <a:t>Try this for the commands you just learnt!</a:t>
            </a:r>
          </a:p>
          <a:p>
            <a:pPr marL="257175" lvl="1" indent="0">
              <a:buNone/>
            </a:pPr>
            <a:endParaRPr lang="en-US" dirty="0"/>
          </a:p>
          <a:p>
            <a:pPr marL="257175" lvl="1" indent="0">
              <a:buNone/>
            </a:pPr>
            <a:r>
              <a:rPr lang="en-US" dirty="0" smtClean="0"/>
              <a:t>Yes, there is a man page for man command as well!</a:t>
            </a:r>
          </a:p>
          <a:p>
            <a:pPr marL="2571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74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Masters in Plant Biotechnology, Univ. of Agricultural Sciences, Dharwad.</a:t>
            </a:r>
          </a:p>
          <a:p>
            <a:r>
              <a:rPr lang="en-US" dirty="0"/>
              <a:t>PhD in Evolutionary Biology, Indiana State University (2012)</a:t>
            </a:r>
          </a:p>
          <a:p>
            <a:r>
              <a:rPr lang="en-US" dirty="0" smtClean="0"/>
              <a:t>Post-doc experience @ Bioinformatics core, Purdue University (2012-2013)</a:t>
            </a:r>
            <a:endParaRPr lang="en-US" dirty="0"/>
          </a:p>
          <a:p>
            <a:r>
              <a:rPr lang="en-US" dirty="0" smtClean="0"/>
              <a:t>Post-doc @ Genome Informatics Facility, Iowa State University (2014-)</a:t>
            </a:r>
          </a:p>
          <a:p>
            <a:r>
              <a:rPr lang="en-US" dirty="0" smtClean="0"/>
              <a:t>Currently working on Genome Assembly and annotation of various plants and animals, and also on other bioinformatics projects at GIF.</a:t>
            </a:r>
          </a:p>
        </p:txBody>
      </p:sp>
    </p:spTree>
    <p:extLst>
      <p:ext uri="{BB962C8B-B14F-4D97-AF65-F5344CB8AC3E}">
        <p14:creationId xmlns:p14="http://schemas.microsoft.com/office/powerpoint/2010/main" val="33354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Let’s look at an example, open man page for the ls command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 ls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LS(1)                            User Commands                           LS(1)</a:t>
            </a: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ls - list directory contents</a:t>
            </a: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SYNOPSIS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ls [OPTION]... [FILE]...</a:t>
            </a: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DESCRIPTION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List information about the FILEs (the current directory by default).  Sort entries alphabetically if none of 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cftuvSUX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nor --sort.</a:t>
            </a: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Mandatory arguments to long options are mandatory for short options too.</a:t>
            </a: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-a, --all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do not ignore entries starting with .</a:t>
            </a: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6465" y="5787341"/>
            <a:ext cx="1784737" cy="30777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To EXIT, press ‘q’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Let’s create a backup copy for all the workshop files before we start changing it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this will allow us to restore all the files if anything wrong happens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~ 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change to home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check location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files, do you see ‘WORKSHOP_FILES’ here?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WORKSHOP_FILES BACKUP_FILES</a:t>
            </a:r>
          </a:p>
          <a:p>
            <a:pPr marL="0" indent="0">
              <a:buNone/>
            </a:pP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omitting directory `WORKSHOP_FILES'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WHY DID THIS COMMAND DID NOT WORK?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So we are missing the options to copy folders!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 WORKSHOP_FILES BACKUP_FILES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Did this work? How do you check if it worked?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you see the copied folder?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does the ‘-r’ option do here?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Let’s rename the copied files to something else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~ 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change to home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check location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files, do you see ‘WORKSHOP_FILES’ here?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mv BACKUP_FILES tutorials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Nice, you didn’t need to use any options like ‘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’ command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 mv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options do you think might be useful?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specifically, what does these options do?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-n : no overwriting of files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-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u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update only new files to destination</a:t>
            </a: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and Directory creation/deletion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Directory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mkdir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a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e </a:t>
            </a:r>
            <a:r>
              <a:rPr lang="en-US" dirty="0" smtClean="0">
                <a:solidFill>
                  <a:srgbClr val="C00000"/>
                </a:solidFill>
              </a:rPr>
              <a:t>dir</a:t>
            </a:r>
            <a:r>
              <a:rPr lang="en-US" dirty="0" smtClean="0"/>
              <a:t>ectory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rmdir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: 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e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ove </a:t>
            </a:r>
            <a:r>
              <a:rPr lang="en-US" dirty="0">
                <a:solidFill>
                  <a:srgbClr val="C00000"/>
                </a:solidFill>
              </a:rPr>
              <a:t>dir</a:t>
            </a:r>
            <a:r>
              <a:rPr lang="en-US" dirty="0"/>
              <a:t>ectory</a:t>
            </a:r>
          </a:p>
          <a:p>
            <a:pPr marL="0" indent="0">
              <a:buNone/>
            </a:pPr>
            <a:r>
              <a:rPr lang="en-US" dirty="0" smtClean="0"/>
              <a:t>Files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touch</a:t>
            </a:r>
            <a:r>
              <a:rPr lang="en-US" dirty="0" smtClean="0"/>
              <a:t> : creates an empty file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rm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e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oves file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Editing the file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nano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default command line file editor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Let’s rename the copied files to something else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~ 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change to home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check location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files, do you see ‘WORKSHOP_FILES’ here?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WORKSHOP_FILES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If you see familiar files here, let’s create a new directory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mkdir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FirstDirectory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you see the new directory here?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mkdir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what options do you think might be useful?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specifically, what does this option do?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-p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: make parent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directories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Let’s rename the copied files to something else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~ 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change to home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check location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files, do you see ‘WORKSHOP_FILES’ here?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WORKSHOP_FILES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If you see familiar files here, let’s delete the new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directory (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FirstDirectory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rmdir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FirstDirectory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you see the directory?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rmdir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delete_me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why did this command not work?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rmdir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what options do you think might be useful to delete the above folder?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-r : remove directories and their contents</a:t>
            </a:r>
            <a:endParaRPr lang="en-US" sz="1400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-f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force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41476"/>
            <a:ext cx="7772400" cy="1143000"/>
          </a:xfrm>
        </p:spPr>
        <p:txBody>
          <a:bodyPr/>
          <a:lstStyle/>
          <a:p>
            <a:r>
              <a:rPr lang="en-US" dirty="0" smtClean="0"/>
              <a:t>File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3010383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Let’s create and edit our first file, make sure you are in WORKSHOP_FILES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home/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touch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firstfile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</a:p>
          <a:p>
            <a:pPr marL="0" indent="0">
              <a:buNone/>
            </a:pP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RefSeq.faa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basic     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firstfile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genes_b.gff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ids_a.txt</a:t>
            </a:r>
          </a:p>
          <a:p>
            <a:pPr marL="0" indent="0">
              <a:buNone/>
            </a:pP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Sequences  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delete_me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genes_a.gff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ids.txt      ids_b.txt 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do you see your file?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let’s add some contents to it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nano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firstfile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what happened?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41476"/>
            <a:ext cx="7772400" cy="1143000"/>
          </a:xfrm>
        </p:spPr>
        <p:txBody>
          <a:bodyPr/>
          <a:lstStyle/>
          <a:p>
            <a:r>
              <a:rPr lang="en-US" dirty="0" smtClean="0"/>
              <a:t>File creation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174" t="5691" r="1065" b="4091"/>
          <a:stretch/>
        </p:blipFill>
        <p:spPr>
          <a:xfrm>
            <a:off x="1448183" y="1118400"/>
            <a:ext cx="6377651" cy="45257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30058" y="5736943"/>
            <a:ext cx="1384581" cy="3189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Menu/options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0057" y="3067417"/>
            <a:ext cx="1384581" cy="3189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Editing area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661" y="1314607"/>
            <a:ext cx="3672892" cy="31499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6274" y="1333982"/>
            <a:ext cx="3709299" cy="314991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161632" y="669321"/>
            <a:ext cx="1384581" cy="3189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Title bar</a:t>
            </a:r>
          </a:p>
        </p:txBody>
      </p:sp>
      <p:cxnSp>
        <p:nvCxnSpPr>
          <p:cNvPr id="20" name="Straight Arrow Connector 19"/>
          <p:cNvCxnSpPr>
            <a:stCxn id="18" idx="2"/>
            <a:endCxn id="12" idx="0"/>
          </p:cNvCxnSpPr>
          <p:nvPr/>
        </p:nvCxnSpPr>
        <p:spPr bwMode="auto">
          <a:xfrm flipH="1">
            <a:off x="2654107" y="988269"/>
            <a:ext cx="2199816" cy="326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8" idx="2"/>
          </p:cNvCxnSpPr>
          <p:nvPr/>
        </p:nvCxnSpPr>
        <p:spPr bwMode="auto">
          <a:xfrm>
            <a:off x="4853923" y="988269"/>
            <a:ext cx="296811" cy="3457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830059" y="2149967"/>
            <a:ext cx="1384581" cy="3189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Menu/options</a:t>
            </a:r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 bwMode="auto">
          <a:xfrm flipH="1" flipV="1">
            <a:off x="2659817" y="1680604"/>
            <a:ext cx="1862533" cy="4693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23" idx="0"/>
          </p:cNvCxnSpPr>
          <p:nvPr/>
        </p:nvCxnSpPr>
        <p:spPr bwMode="auto">
          <a:xfrm flipV="1">
            <a:off x="4522350" y="1671618"/>
            <a:ext cx="751896" cy="4783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2629" y="2847525"/>
            <a:ext cx="632529" cy="58985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7850" y="2847525"/>
            <a:ext cx="586146" cy="53372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739282" y="3793040"/>
            <a:ext cx="1384581" cy="3189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Editing area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28632" y="3793040"/>
            <a:ext cx="1384581" cy="3189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Editing area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9523" y="1468691"/>
            <a:ext cx="774736" cy="30557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Cursor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58631" y="3764336"/>
            <a:ext cx="3488468" cy="95410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Add whatever text you want to add here (by just typing), once done you can exit by pressing Ctrl(^) + X, then answer yes “Y” to save changes (or “N” to discard changes)</a:t>
            </a:r>
          </a:p>
        </p:txBody>
      </p:sp>
    </p:spTree>
    <p:extLst>
      <p:ext uri="{BB962C8B-B14F-4D97-AF65-F5344CB8AC3E}">
        <p14:creationId xmlns:p14="http://schemas.microsoft.com/office/powerpoint/2010/main" val="302327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8" grpId="0" animBg="1"/>
      <p:bldP spid="18" grpId="1" animBg="1"/>
      <p:bldP spid="18" grpId="2" animBg="1"/>
      <p:bldP spid="18" grpId="3" animBg="1"/>
      <p:bldP spid="23" grpId="0" animBg="1"/>
      <p:bldP spid="23" grpId="1" animBg="1"/>
      <p:bldP spid="31" grpId="0" animBg="1"/>
      <p:bldP spid="31" grpId="1" animBg="1"/>
      <p:bldP spid="32" grpId="0" animBg="1"/>
      <p:bldP spid="32" grpId="1" animBg="1"/>
      <p:bldP spid="38" grpId="0" animBg="1"/>
      <p:bldP spid="38" grpId="1" animBg="1"/>
      <p:bldP spid="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Commands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less </a:t>
            </a:r>
            <a:r>
              <a:rPr lang="en-US" dirty="0" smtClean="0"/>
              <a:t>: view file with more options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more </a:t>
            </a:r>
            <a:r>
              <a:rPr lang="en-US" dirty="0"/>
              <a:t>: view file with </a:t>
            </a:r>
            <a:r>
              <a:rPr lang="en-US" dirty="0" smtClean="0"/>
              <a:t>less options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cat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C00000"/>
                </a:solidFill>
              </a:rPr>
              <a:t>cat</a:t>
            </a:r>
            <a:r>
              <a:rPr lang="en-US" dirty="0" smtClean="0"/>
              <a:t>alog a file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head 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show the head portion of the files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tail </a:t>
            </a:r>
            <a:r>
              <a:rPr lang="en-US" dirty="0" smtClean="0"/>
              <a:t>: show the tail end of the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try these commands: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more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Opens a file for reading and allows you to browse using arrow keys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less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pretty much like more, but has more options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‘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cat’alog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file: displays entire file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 “head” or first portion of the file (default is first 10 lines)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tail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display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“tail” or end portion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of the file (default is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last 10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lines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open man page for these commands to see numerous options that are available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how do you change the default 10 lines for head and tail?      -n 25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how to do you search for a word in less or more command?      Try /genes after opening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how do you print non-printing characters with cat command?    -t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tried to open a very large file </a:t>
            </a:r>
            <a:r>
              <a:rPr lang="en-US" dirty="0"/>
              <a:t>(like FASTQ</a:t>
            </a:r>
            <a:r>
              <a:rPr lang="en-US" dirty="0" smtClean="0"/>
              <a:t>) in PC/Mac?</a:t>
            </a:r>
          </a:p>
          <a:p>
            <a:r>
              <a:rPr lang="en-US" dirty="0" smtClean="0"/>
              <a:t>searching for a specific piece of information from large number of files?</a:t>
            </a:r>
          </a:p>
          <a:p>
            <a:r>
              <a:rPr lang="en-US" dirty="0" smtClean="0"/>
              <a:t>wanted to rename large number of files?</a:t>
            </a:r>
          </a:p>
          <a:p>
            <a:r>
              <a:rPr lang="en-US" dirty="0" smtClean="0"/>
              <a:t>combine large number of files into one big file?</a:t>
            </a:r>
          </a:p>
          <a:p>
            <a:r>
              <a:rPr lang="en-US" dirty="0" smtClean="0"/>
              <a:t>got frustrated with excel auto-correcting your favorite gene?</a:t>
            </a:r>
          </a:p>
          <a:p>
            <a:r>
              <a:rPr lang="en-US" dirty="0" smtClean="0"/>
              <a:t>wanted to run a program that isn’t available on your operating system?</a:t>
            </a:r>
          </a:p>
          <a:p>
            <a:r>
              <a:rPr lang="en-US" dirty="0" smtClean="0"/>
              <a:t>bored of doing same things over and over?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19200" y="1808154"/>
            <a:ext cx="7517041" cy="3241691"/>
            <a:chOff x="914558" y="1705391"/>
            <a:chExt cx="7517041" cy="3241691"/>
          </a:xfrm>
        </p:grpSpPr>
        <p:sp>
          <p:nvSpPr>
            <p:cNvPr id="8" name="Explosion 2 7"/>
            <p:cNvSpPr>
              <a:spLocks noChangeAspect="1"/>
            </p:cNvSpPr>
            <p:nvPr/>
          </p:nvSpPr>
          <p:spPr bwMode="auto">
            <a:xfrm>
              <a:off x="914558" y="1705391"/>
              <a:ext cx="7517041" cy="3241691"/>
            </a:xfrm>
            <a:prstGeom prst="irregularSeal2">
              <a:avLst/>
            </a:prstGeom>
            <a:solidFill>
              <a:srgbClr val="FF0000"/>
            </a:solidFill>
            <a:ln w="9525" cap="flat" cmpd="sng" algn="ctr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9" name="Explosion 2 8"/>
            <p:cNvSpPr>
              <a:spLocks noChangeAspect="1"/>
            </p:cNvSpPr>
            <p:nvPr/>
          </p:nvSpPr>
          <p:spPr bwMode="auto">
            <a:xfrm>
              <a:off x="1411037" y="2012291"/>
              <a:ext cx="6285164" cy="2710449"/>
            </a:xfrm>
            <a:prstGeom prst="irregularSeal2">
              <a:avLst/>
            </a:prstGeom>
            <a:solidFill>
              <a:srgbClr val="FFFF00"/>
            </a:solidFill>
            <a:ln w="9525" cap="flat" cmpd="sng" algn="ctr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21040552">
              <a:off x="2428793" y="2966055"/>
              <a:ext cx="3758162" cy="8162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Deflate">
                <a:avLst>
                  <a:gd name="adj" fmla="val 25431"/>
                </a:avLst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22225">
                    <a:solidFill>
                      <a:schemeClr val="tx1"/>
                    </a:solidFill>
                    <a:prstDash val="solid"/>
                  </a:ln>
                  <a:solidFill>
                    <a:srgbClr val="9966FF"/>
                  </a:solidFill>
                  <a:latin typeface="Segoe Script" panose="020B0504020000000003" pitchFamily="34" charset="0"/>
                </a:rPr>
                <a:t>You Need UNIX</a:t>
              </a:r>
              <a:endParaRPr lang="en-U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66FF"/>
                </a:solidFill>
                <a:latin typeface="Segoe Script" panose="020B05040200000000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6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Compressing and Archiving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Compress/Decompress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zip</a:t>
            </a:r>
            <a:r>
              <a:rPr lang="en-US" dirty="0" smtClean="0"/>
              <a:t>: compress or decompress using zip algorithm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gzip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: compress or decompress using </a:t>
            </a:r>
            <a:r>
              <a:rPr lang="en-US" dirty="0" smtClean="0"/>
              <a:t>gnu-zip algorithm</a:t>
            </a:r>
          </a:p>
          <a:p>
            <a:pPr marL="0" indent="0">
              <a:buNone/>
            </a:pPr>
            <a:r>
              <a:rPr lang="en-US" dirty="0" smtClean="0"/>
              <a:t>Archiving</a:t>
            </a:r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tar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ape </a:t>
            </a:r>
            <a:r>
              <a:rPr lang="en-US" dirty="0" smtClean="0">
                <a:solidFill>
                  <a:srgbClr val="C00000"/>
                </a:solidFill>
              </a:rPr>
              <a:t>ar</a:t>
            </a:r>
            <a:r>
              <a:rPr lang="en-US" dirty="0" smtClean="0"/>
              <a:t>chive, does not compress but creates a single bundle of all files/directories. It can be used with compression algorithms to archive and compress at the same time.</a:t>
            </a:r>
          </a:p>
          <a:p>
            <a:r>
              <a:rPr lang="en-US" dirty="0" smtClean="0"/>
              <a:t>Why compression?</a:t>
            </a:r>
          </a:p>
          <a:p>
            <a:pPr lvl="1"/>
            <a:r>
              <a:rPr lang="en-US" dirty="0" smtClean="0"/>
              <a:t>Reduces disk space</a:t>
            </a:r>
          </a:p>
          <a:p>
            <a:pPr lvl="1"/>
            <a:r>
              <a:rPr lang="en-US" dirty="0" smtClean="0"/>
              <a:t>Easier to distribute/handling</a:t>
            </a:r>
          </a:p>
          <a:p>
            <a:pPr lvl="1"/>
            <a:r>
              <a:rPr lang="en-US" dirty="0" smtClean="0"/>
              <a:t>Backing up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Compressing/decompressing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check files: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to zip a file (compression)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zip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AT_cDNA.fa.zip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check files again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Notice the size difference?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now, try this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unzip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AT_cDNA.fa.zip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gzip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to decompress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gunzip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AT_cDNA.fa.gz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-l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you can zip a directory or several files together, but 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gzip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works on single file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Compressing/decompressing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Some more examples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basic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check files: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all files have txt extension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zip -r files.zip . -i *.txt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check files again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Notice a new file? That is compressed file, archived file (all files with txt files)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..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zip -r basic.zip basic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basic.zip is compressed directory of basic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check files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..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archive backed up folder  (BACKUP_FILES)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 –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cvf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BACKUP_FILES.tar BACKUP_FILES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there is a archived file (BACKUP_FILES.tar)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option c=compress, v=verbose, f=files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but if you want to compress and archive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 –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czvf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BACKUP_FILES.tar.gz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BACKUP_FILES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z= uses GNU zip compression to compress the files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using x(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eXtract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instead of c, extracts the archive file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xvf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BACKUP_FILES.tar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xvzf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BACKUP_FILES.tar.gz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many other compression types can also be used (bzip2, 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lz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xz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etc.,)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 and Redirects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that is displayed on screen (</a:t>
            </a:r>
            <a:r>
              <a:rPr lang="en-US" dirty="0" err="1" smtClean="0"/>
              <a:t>stdout</a:t>
            </a:r>
            <a:r>
              <a:rPr lang="en-US" dirty="0" smtClean="0"/>
              <a:t>/</a:t>
            </a:r>
            <a:r>
              <a:rPr lang="en-US" dirty="0" err="1" smtClean="0"/>
              <a:t>stderr</a:t>
            </a:r>
            <a:r>
              <a:rPr lang="en-US" dirty="0" smtClean="0"/>
              <a:t>) can also be redirected to desired places (</a:t>
            </a:r>
            <a:r>
              <a:rPr lang="en-US" dirty="0" err="1" smtClean="0"/>
              <a:t>eg</a:t>
            </a:r>
            <a:r>
              <a:rPr lang="en-US" dirty="0" smtClean="0"/>
              <a:t>., a new file, new command)</a:t>
            </a:r>
          </a:p>
          <a:p>
            <a:pPr lvl="1"/>
            <a:r>
              <a:rPr lang="en-US" dirty="0" smtClean="0"/>
              <a:t>&gt; (greater than sign) redirects the data from  the command to another file (outside)</a:t>
            </a:r>
          </a:p>
          <a:p>
            <a:pPr lvl="1"/>
            <a:r>
              <a:rPr lang="en-US" dirty="0" smtClean="0"/>
              <a:t>&lt; (less than sign) redirects the data into the command (from a file)</a:t>
            </a:r>
          </a:p>
          <a:p>
            <a:pPr lvl="1"/>
            <a:r>
              <a:rPr lang="en-US" dirty="0" smtClean="0"/>
              <a:t>&gt;&gt; (double greater than sign), just like the &gt;, but doesn’t clobber the file (appends to the end of the file)</a:t>
            </a:r>
          </a:p>
          <a:p>
            <a:pPr lvl="1"/>
            <a:r>
              <a:rPr lang="en-US" dirty="0" smtClean="0"/>
              <a:t>| (pipe) connects the output of one command to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840" y="209442"/>
            <a:ext cx="6116320" cy="3042869"/>
          </a:xfrm>
        </p:spPr>
      </p:pic>
      <p:sp>
        <p:nvSpPr>
          <p:cNvPr id="5" name="Rectangle 4"/>
          <p:cNvSpPr/>
          <p:nvPr/>
        </p:nvSpPr>
        <p:spPr bwMode="auto">
          <a:xfrm>
            <a:off x="8056880" y="1869440"/>
            <a:ext cx="335280" cy="314960"/>
          </a:xfrm>
          <a:prstGeom prst="rect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355" y="3385552"/>
            <a:ext cx="5942839" cy="20805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8194040" y="3906519"/>
            <a:ext cx="553720" cy="289561"/>
          </a:xfrm>
          <a:prstGeom prst="rect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1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 and Redirects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check files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–l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you’ll see the list of files here, now try this: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 &gt; list.txt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you see the list.txt file? Check its content.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now try this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 list.txt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check the contents of the list.txt again, then try this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is the difference?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pipes, try this: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RefSeq.faa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whoa! What happened?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RefSeq.faa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less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Imagine, rather than typing all the file names, you could represent them with a single word</a:t>
            </a:r>
          </a:p>
          <a:p>
            <a:r>
              <a:rPr lang="en-US" dirty="0" smtClean="0"/>
              <a:t>This word or a pattern used to represent files/directories are called regular expression (regex for short). </a:t>
            </a:r>
          </a:p>
          <a:p>
            <a:r>
              <a:rPr lang="en-US" dirty="0" smtClean="0"/>
              <a:t>Simple examples:</a:t>
            </a:r>
          </a:p>
          <a:p>
            <a:pPr lvl="1"/>
            <a:r>
              <a:rPr lang="en-US" dirty="0" smtClean="0"/>
              <a:t>* to represent any word: </a:t>
            </a:r>
            <a:r>
              <a:rPr lang="en-US" dirty="0" err="1" smtClean="0"/>
              <a:t>eg</a:t>
            </a:r>
            <a:r>
              <a:rPr lang="en-US" dirty="0" smtClean="0"/>
              <a:t>. *.txt means all files with txt extension</a:t>
            </a:r>
          </a:p>
          <a:p>
            <a:pPr lvl="1"/>
            <a:r>
              <a:rPr lang="en-US" dirty="0" smtClean="0"/>
              <a:t>? to represent a single letter: </a:t>
            </a:r>
            <a:r>
              <a:rPr lang="en-US" dirty="0" err="1" smtClean="0"/>
              <a:t>eg</a:t>
            </a:r>
            <a:r>
              <a:rPr lang="en-US" dirty="0" smtClean="0"/>
              <a:t>. ?????.txt matches all files with exactly 5 letters, with txt extension.</a:t>
            </a:r>
          </a:p>
          <a:p>
            <a:pPr lvl="1"/>
            <a:r>
              <a:rPr lang="en-US" dirty="0" smtClean="0"/>
              <a:t>^ beginning and $ for the end of the word:  </a:t>
            </a:r>
            <a:r>
              <a:rPr lang="en-US" dirty="0" err="1" smtClean="0"/>
              <a:t>eg</a:t>
            </a:r>
            <a:r>
              <a:rPr lang="en-US" dirty="0" smtClean="0"/>
              <a:t>  ^text* forces the match for the beginning letters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permissions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Command: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chmod</a:t>
            </a:r>
            <a:r>
              <a:rPr lang="en-US" dirty="0" smtClean="0"/>
              <a:t>: short for </a:t>
            </a:r>
            <a:r>
              <a:rPr lang="en-US" dirty="0" smtClean="0">
                <a:solidFill>
                  <a:srgbClr val="C00000"/>
                </a:solidFill>
              </a:rPr>
              <a:t>ch</a:t>
            </a:r>
            <a:r>
              <a:rPr lang="en-US" dirty="0" smtClean="0"/>
              <a:t>ange </a:t>
            </a:r>
            <a:r>
              <a:rPr lang="en-US" dirty="0" smtClean="0">
                <a:solidFill>
                  <a:srgbClr val="C00000"/>
                </a:solidFill>
              </a:rPr>
              <a:t>mod</a:t>
            </a:r>
            <a:r>
              <a:rPr lang="en-US" dirty="0" smtClean="0"/>
              <a:t>e, alters the permissions for files/directories</a:t>
            </a:r>
          </a:p>
          <a:p>
            <a:r>
              <a:rPr lang="en-US" dirty="0" smtClean="0"/>
              <a:t>Other commands to alter properties of files/dirs.: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chgrp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ch</a:t>
            </a:r>
            <a:r>
              <a:rPr lang="en-US" dirty="0" smtClean="0"/>
              <a:t>ange </a:t>
            </a:r>
            <a:r>
              <a:rPr lang="en-US" dirty="0" smtClean="0">
                <a:solidFill>
                  <a:srgbClr val="C00000"/>
                </a:solidFill>
              </a:rPr>
              <a:t>gr</a:t>
            </a:r>
            <a:r>
              <a:rPr lang="en-US" dirty="0" smtClean="0"/>
              <a:t>ou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chown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ch</a:t>
            </a:r>
            <a:r>
              <a:rPr lang="en-US" dirty="0" smtClean="0"/>
              <a:t>ange </a:t>
            </a:r>
            <a:r>
              <a:rPr lang="en-US" dirty="0" smtClean="0">
                <a:solidFill>
                  <a:srgbClr val="C00000"/>
                </a:solidFill>
              </a:rPr>
              <a:t>own</a:t>
            </a:r>
            <a:r>
              <a:rPr lang="en-US" dirty="0" smtClean="0"/>
              <a:t>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mode (</a:t>
            </a:r>
            <a:r>
              <a:rPr lang="en-US" dirty="0" err="1" smtClean="0"/>
              <a:t>chmod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check files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 -l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total 8904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8311510 Jun 23  2014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756956 Jun 23  2014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6138 Jun 23  2014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RefSeq.faa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drwxrwxr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-x 2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4096 Jul  1 21:46 Sequences</a:t>
            </a:r>
          </a:p>
          <a:p>
            <a:pPr marL="0" indent="0">
              <a:buNone/>
            </a:pP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drwxrwxr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-x 2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4096 Jul  4 12:15 basic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3929 Jul  4 12:16 basic.zip</a:t>
            </a:r>
          </a:p>
          <a:p>
            <a:pPr marL="0" indent="0">
              <a:buNone/>
            </a:pP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drwxrwxr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-x 2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4096 Jul  1 21:46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delete_me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0 Jul  2 14:40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firstfile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2103 Jun 23  2014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genes_a.gff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2717 Jun 23  2014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genes_b.gff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550 Jun 23  2014 ids.txt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385 Jun 23  2014 ids_a.txt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-r-- 1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385 Jun 23  2014 ids_b.txt</a:t>
            </a: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78679" y="2847372"/>
            <a:ext cx="115071" cy="3356658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4385" y="2016375"/>
            <a:ext cx="381964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Advanced permission, mainly to say type: d= directory, -=regular file, l=shortcut (link), s=permission set by sys admin, 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etc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0" name="Straight Arrow Connector 9"/>
          <p:cNvCxnSpPr>
            <a:endCxn id="4" idx="0"/>
          </p:cNvCxnSpPr>
          <p:nvPr/>
        </p:nvCxnSpPr>
        <p:spPr bwMode="auto">
          <a:xfrm flipH="1">
            <a:off x="236215" y="2442258"/>
            <a:ext cx="2125020" cy="405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93750" y="2847372"/>
            <a:ext cx="273409" cy="3356658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9632" y="2847372"/>
            <a:ext cx="273409" cy="3356658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74735" y="2847372"/>
            <a:ext cx="273409" cy="3356658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6785" y="2168775"/>
            <a:ext cx="381964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Permission for user (you). r=read; w=write; x=execute 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6" name="Straight Arrow Connector 15"/>
          <p:cNvCxnSpPr>
            <a:stCxn id="14" idx="1"/>
            <a:endCxn id="11" idx="0"/>
          </p:cNvCxnSpPr>
          <p:nvPr/>
        </p:nvCxnSpPr>
        <p:spPr bwMode="auto">
          <a:xfrm flipH="1">
            <a:off x="430455" y="2461163"/>
            <a:ext cx="2106330" cy="38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810194" y="2184738"/>
            <a:ext cx="381964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Permission for the group you belong to. r=read; w=write; x=execute 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 bwMode="auto">
          <a:xfrm flipH="1">
            <a:off x="703864" y="2477126"/>
            <a:ext cx="2106330" cy="38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085861" y="2177586"/>
            <a:ext cx="381964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Permission for others. r=read; w=write; x=execute 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 bwMode="auto">
          <a:xfrm flipH="1">
            <a:off x="979531" y="2469974"/>
            <a:ext cx="2106330" cy="38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93750" y="2444008"/>
            <a:ext cx="2444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6030" y="2444008"/>
            <a:ext cx="2444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03689" y="2444008"/>
            <a:ext cx="24445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3446" y="2442258"/>
            <a:ext cx="63755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user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22801" y="2442258"/>
            <a:ext cx="76080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group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66826" y="2442258"/>
            <a:ext cx="63861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size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81494" y="2442258"/>
            <a:ext cx="6953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date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2858" y="2436889"/>
            <a:ext cx="95117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filename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3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6" grpId="2" animBg="1"/>
      <p:bldP spid="6" grpId="3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</a:t>
            </a:r>
            <a:r>
              <a:rPr lang="en-US" dirty="0"/>
              <a:t>used multiuser operating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Linux: </a:t>
            </a:r>
            <a:r>
              <a:rPr lang="en-US" dirty="0"/>
              <a:t>free version of </a:t>
            </a:r>
            <a:r>
              <a:rPr lang="en-US" dirty="0" smtClean="0"/>
              <a:t>UNIX-like operating system</a:t>
            </a:r>
          </a:p>
          <a:p>
            <a:pPr lvl="1"/>
            <a:r>
              <a:rPr lang="en-US" dirty="0"/>
              <a:t>Red Hat Enterprise Linux, Ubuntu, and </a:t>
            </a:r>
            <a:r>
              <a:rPr lang="en-US" dirty="0" err="1" smtClean="0"/>
              <a:t>CentOS</a:t>
            </a:r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/>
              <a:t>on high-end workstations, database servers, </a:t>
            </a:r>
            <a:r>
              <a:rPr lang="en-US" dirty="0" smtClean="0"/>
              <a:t>web servers and managing shared resources</a:t>
            </a:r>
          </a:p>
          <a:p>
            <a:r>
              <a:rPr lang="en-US" dirty="0" smtClean="0"/>
              <a:t>Standard features include:</a:t>
            </a:r>
          </a:p>
          <a:p>
            <a:pPr lvl="1"/>
            <a:r>
              <a:rPr lang="en-US" dirty="0" smtClean="0"/>
              <a:t>Security, reliability, scalability</a:t>
            </a:r>
          </a:p>
          <a:p>
            <a:pPr lvl="1"/>
            <a:r>
              <a:rPr lang="en-US" dirty="0" smtClean="0"/>
              <a:t>supports multi-user (as in 100s)</a:t>
            </a:r>
          </a:p>
        </p:txBody>
      </p:sp>
    </p:spTree>
    <p:extLst>
      <p:ext uri="{BB962C8B-B14F-4D97-AF65-F5344CB8AC3E}">
        <p14:creationId xmlns:p14="http://schemas.microsoft.com/office/powerpoint/2010/main" val="15566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mode (</a:t>
            </a:r>
            <a:r>
              <a:rPr lang="en-US" dirty="0" err="1" smtClean="0"/>
              <a:t>chmod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check files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g-w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RefSeq.faa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check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file permission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g+w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RefSeq.faa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check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again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try all these and see the difference each time you run the command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o+rwx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RefSeq.faa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o-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rwx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RefSeq.faa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u+x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RefSeq.faa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open man page and search how to change the permission for entire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–R g-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rwx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Sequences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</a:t>
            </a:r>
            <a:r>
              <a:rPr lang="en-US" dirty="0" smtClean="0"/>
              <a:t> : translate</a:t>
            </a:r>
          </a:p>
          <a:p>
            <a:r>
              <a:rPr lang="en-US" dirty="0" err="1" smtClean="0"/>
              <a:t>wc</a:t>
            </a:r>
            <a:r>
              <a:rPr lang="en-US" dirty="0" smtClean="0"/>
              <a:t> : word count</a:t>
            </a:r>
          </a:p>
        </p:txBody>
      </p:sp>
    </p:spTree>
    <p:extLst>
      <p:ext uri="{BB962C8B-B14F-4D97-AF65-F5344CB8AC3E}">
        <p14:creationId xmlns:p14="http://schemas.microsoft.com/office/powerpoint/2010/main" val="29180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run these commands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"ATGC" "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atgc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&lt;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AT_cDNA_tr.fa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"ATGC" "AUGC" &lt;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AT_cDNA.fa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AT_rna.fa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"a-z" "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A-Z“ &lt;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infile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outfile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Converts case</a:t>
            </a:r>
          </a:p>
          <a:p>
            <a:pPr marL="0" indent="0">
              <a:buNone/>
            </a:pPr>
            <a:endParaRPr lang="en-US" sz="1400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counting words/characters/lines: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–l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–c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–w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6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commands to modify output</a:t>
            </a:r>
          </a:p>
          <a:p>
            <a:pPr lvl="1"/>
            <a:r>
              <a:rPr lang="en-US" dirty="0" smtClean="0"/>
              <a:t>sort : for sorting</a:t>
            </a:r>
          </a:p>
          <a:p>
            <a:pPr lvl="1"/>
            <a:r>
              <a:rPr lang="en-US" dirty="0" err="1" smtClean="0"/>
              <a:t>uniq</a:t>
            </a:r>
            <a:r>
              <a:rPr lang="en-US" dirty="0" smtClean="0"/>
              <a:t> : removing duplicates/printing unique entries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check files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genes.gff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see the contents of the file, see how chromosomes are ordered. Try this: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genes.gff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did the order change?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check man page and run the following commands: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–k 1,1 –n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 –k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1.4,1.5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–n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 –k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genes.gff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 –k 3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–r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genes.gff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by default, it assumes the fields (columns) are separated by tab, but you can change this using -t option.</a:t>
            </a:r>
          </a:p>
          <a:p>
            <a:pPr marL="0" indent="0">
              <a:buNone/>
            </a:pPr>
            <a:endParaRPr lang="en-US" sz="1400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2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check files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see the contents of the file, many duplicate accession numbers are present. Try this: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–c ids.txt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are those numbers?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–d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are these ids (check the previous results for hint)?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–u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prints unique ids only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remember, files should be sorted before you use the 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command!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can you come up with single command to sort and call 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uniq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on a file?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Hint: pipes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4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diff</a:t>
            </a:r>
            <a:r>
              <a:rPr lang="en-US" dirty="0"/>
              <a:t> (</a:t>
            </a:r>
            <a:r>
              <a:rPr lang="en-US" i="1" dirty="0">
                <a:solidFill>
                  <a:srgbClr val="C00000"/>
                </a:solidFill>
              </a:rPr>
              <a:t>diff</a:t>
            </a:r>
            <a:r>
              <a:rPr lang="en-US" dirty="0"/>
              <a:t>erence) reports differences between </a:t>
            </a:r>
            <a:r>
              <a:rPr lang="en-US" dirty="0" smtClean="0"/>
              <a:t>files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comm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>
                <a:solidFill>
                  <a:srgbClr val="C00000"/>
                </a:solidFill>
              </a:rPr>
              <a:t>comm</a:t>
            </a:r>
            <a:r>
              <a:rPr lang="en-US" dirty="0"/>
              <a:t>on) command compares two sorted files line by line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run these commands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diff -y ids_a.txt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ids_b.txt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are these files different?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now try: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ids_a.txt ids_b.txt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 ids_a.txt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ids_b.txt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-2 ids_a.txt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ids_b.txt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-3 ids_a.txt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ids_b.txt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40330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files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cut</a:t>
            </a:r>
            <a:r>
              <a:rPr lang="en-US" dirty="0" smtClean="0"/>
              <a:t> : divide the file vertically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split</a:t>
            </a:r>
            <a:r>
              <a:rPr lang="en-US" dirty="0" smtClean="0"/>
              <a:t> : divide the file horizontally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72640" y="4175760"/>
            <a:ext cx="1595120" cy="11988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66984" y="3444240"/>
            <a:ext cx="355600" cy="11988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93069" y="3444240"/>
            <a:ext cx="355600" cy="11988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19154" y="3444240"/>
            <a:ext cx="355600" cy="11988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345239" y="3444240"/>
            <a:ext cx="355600" cy="11988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 bwMode="auto">
          <a:xfrm flipV="1">
            <a:off x="3667760" y="4043680"/>
            <a:ext cx="1399224" cy="731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5066984" y="4851400"/>
            <a:ext cx="1595120" cy="3657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066984" y="5293360"/>
            <a:ext cx="1595120" cy="3657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6984" y="5735320"/>
            <a:ext cx="1595120" cy="3657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6" name="Straight Arrow Connector 15"/>
          <p:cNvCxnSpPr>
            <a:stCxn id="4" idx="3"/>
            <a:endCxn id="13" idx="1"/>
          </p:cNvCxnSpPr>
          <p:nvPr/>
        </p:nvCxnSpPr>
        <p:spPr bwMode="auto">
          <a:xfrm>
            <a:off x="3667760" y="4775200"/>
            <a:ext cx="1399224" cy="701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889886" y="3874403"/>
            <a:ext cx="63755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cut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33313" y="3105686"/>
            <a:ext cx="38927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62635" y="3105686"/>
            <a:ext cx="38927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89886" y="5293360"/>
            <a:ext cx="63755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split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8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9" grpId="2" animBg="1"/>
      <p:bldP spid="12" grpId="0" animBg="1"/>
      <p:bldP spid="13" grpId="0" animBg="1"/>
      <p:bldP spid="14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run these commands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cut -f 1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cut -f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1,4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cut -f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1-4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fields (columns) are separated by tab, but you can change this using -d (delimiter) option.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cut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–d “,” -f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1-4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AT_genes.gff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use comma instead of tab for delimiting fields (columns)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see man page for more options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learn UNIX?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5" y="1371600"/>
            <a:ext cx="8778875" cy="4572000"/>
          </a:xfrm>
        </p:spPr>
        <p:txBody>
          <a:bodyPr/>
          <a:lstStyle/>
          <a:p>
            <a:r>
              <a:rPr lang="en-US" dirty="0" smtClean="0"/>
              <a:t>Yes! Absolutely.  Anyone can if they want.</a:t>
            </a:r>
            <a:endParaRPr lang="en-US" dirty="0"/>
          </a:p>
          <a:p>
            <a:r>
              <a:rPr lang="en-US" dirty="0" smtClean="0"/>
              <a:t>No more difficult than learning Word, Excel or </a:t>
            </a:r>
            <a:r>
              <a:rPr lang="en-US" dirty="0" err="1" smtClean="0"/>
              <a:t>Powerpoint</a:t>
            </a:r>
            <a:endParaRPr lang="en-US" dirty="0" smtClean="0"/>
          </a:p>
          <a:p>
            <a:r>
              <a:rPr lang="en-US" dirty="0" smtClean="0"/>
              <a:t>Biggest difference </a:t>
            </a:r>
          </a:p>
          <a:p>
            <a:pPr lvl="1"/>
            <a:r>
              <a:rPr lang="en-US" dirty="0" smtClean="0"/>
              <a:t>In Unix:  You type the command to execute</a:t>
            </a:r>
          </a:p>
          <a:p>
            <a:pPr lvl="1"/>
            <a:r>
              <a:rPr lang="en-US" dirty="0" smtClean="0"/>
              <a:t>In Word: You use your mouse to execute a command</a:t>
            </a:r>
          </a:p>
          <a:p>
            <a:pPr lvl="1"/>
            <a:r>
              <a:rPr lang="en-US" dirty="0" smtClean="0"/>
              <a:t>Remember. In the Terminal, “don’t touch the mouse”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4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 split files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 -l 10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ids.txt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-l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do you see new files? Check their contents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you can modify the default behavior using -d (for numerical suffixes) as well as 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providing meaningful prefixes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 –d -l 10 ids.txt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split_ids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 divide them based on size instead of lines, use the -b (bytes) option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 –d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-b 100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ids.txt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split_ids_size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cat</a:t>
            </a:r>
            <a:r>
              <a:rPr lang="en-US" dirty="0" smtClean="0"/>
              <a:t> : concatenate the files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paste</a:t>
            </a:r>
            <a:r>
              <a:rPr lang="en-US" dirty="0" smtClean="0"/>
              <a:t> : combine 2 files horizontally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join </a:t>
            </a:r>
            <a:r>
              <a:rPr lang="en-US" dirty="0" smtClean="0"/>
              <a:t>: </a:t>
            </a:r>
            <a:r>
              <a:rPr lang="en-US" dirty="0"/>
              <a:t>combine 2 files </a:t>
            </a:r>
            <a:r>
              <a:rPr lang="en-US" dirty="0" smtClean="0"/>
              <a:t>horizontally, but based on  a specific key column present in both files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288791" y="3469640"/>
            <a:ext cx="1595120" cy="11988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81099" y="3444240"/>
            <a:ext cx="1595120" cy="3657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181099" y="3886200"/>
            <a:ext cx="1595120" cy="3657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181099" y="4328160"/>
            <a:ext cx="1595120" cy="3657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0" name="Straight Arrow Connector 9"/>
          <p:cNvCxnSpPr>
            <a:stCxn id="13" idx="3"/>
            <a:endCxn id="4" idx="1"/>
          </p:cNvCxnSpPr>
          <p:nvPr/>
        </p:nvCxnSpPr>
        <p:spPr bwMode="auto">
          <a:xfrm>
            <a:off x="2776219" y="4069080"/>
            <a:ext cx="15125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295006" y="3692426"/>
            <a:ext cx="63755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cat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181098" y="3431540"/>
            <a:ext cx="799474" cy="11988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125355" y="3446780"/>
            <a:ext cx="828978" cy="11988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02783" y="3654326"/>
            <a:ext cx="80789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paste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56445" y="3456811"/>
            <a:ext cx="824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A1 X1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B2 X2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C3 X4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D4 X5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42196" y="3446055"/>
            <a:ext cx="824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A1 Y1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B2 Y2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C3 Y4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D4 Y5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96568" y="3446054"/>
            <a:ext cx="1504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A1 X1 Y1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B2 X2 Y2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C3 X3 Y4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D4 X4 Y5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9602" y="3697504"/>
            <a:ext cx="80789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join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7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2" grpId="0" animBg="1"/>
      <p:bldP spid="22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35" grpId="0"/>
      <p:bldP spid="38" grpId="0"/>
      <p:bldP spid="39" grpId="0"/>
      <p:bldP spid="40" grpId="0" animBg="1"/>
      <p:bldP spid="40" grpId="2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4" y="1295399"/>
            <a:ext cx="8939814" cy="503437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None/>
            </a:pP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 merge files using cat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sequences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 -l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do you see many files, each file has a single sequence in it</a:t>
            </a: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to merge them into a single file: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*.fa &gt;&gt; </a:t>
            </a:r>
            <a:r>
              <a:rPr lang="en-US" sz="1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sequences.fasta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similarly, to use paste, just: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paste ids_a.txt </a:t>
            </a:r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ids_b.txt &gt;&gt; combined_ids.txt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check files to see if the contents are same as what you were expecting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join -1 1 -2 3 genes_a.gff genes_b.gff</a:t>
            </a:r>
            <a:br>
              <a:rPr lang="de-DE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400" i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field from the 1</a:t>
            </a:r>
            <a:r>
              <a:rPr lang="en-US" sz="1400" i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file and 3</a:t>
            </a:r>
            <a:r>
              <a:rPr lang="en-US" sz="1400" i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rd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field from the 2</a:t>
            </a:r>
            <a:r>
              <a:rPr lang="en-US" sz="1400" i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file is used to merge</a:t>
            </a:r>
            <a:endParaRPr lang="en-US" sz="1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de-DE" sz="1400" dirty="0" smtClean="0"/>
              <a:t/>
            </a:r>
            <a:br>
              <a:rPr lang="de-DE" sz="1400" dirty="0" smtClean="0"/>
            </a:br>
            <a:endParaRPr lang="en-US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5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wget</a:t>
            </a:r>
            <a:r>
              <a:rPr lang="en-US" dirty="0" smtClean="0">
                <a:solidFill>
                  <a:srgbClr val="C00000"/>
                </a:solidFill>
              </a:rPr>
              <a:t> : get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C00000"/>
                </a:solidFill>
              </a:rPr>
              <a:t>w</a:t>
            </a:r>
            <a:r>
              <a:rPr lang="en-US" dirty="0" smtClean="0"/>
              <a:t>ww link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curl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opy </a:t>
            </a:r>
            <a:r>
              <a:rPr lang="en-US" dirty="0" smtClean="0">
                <a:solidFill>
                  <a:srgbClr val="C00000"/>
                </a:solidFill>
              </a:rPr>
              <a:t>URL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97654" y="2325757"/>
            <a:ext cx="8939814" cy="233569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2881" indent="-1928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400">
                <a:solidFill>
                  <a:srgbClr val="7A6E67"/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1pPr>
            <a:lvl2pPr marL="417910" indent="-16073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400">
                <a:solidFill>
                  <a:srgbClr val="7A6E67"/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2pPr>
            <a:lvl3pPr marL="642938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400">
                <a:solidFill>
                  <a:srgbClr val="7A6E67"/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3pPr>
            <a:lvl4pPr marL="900113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400">
                <a:solidFill>
                  <a:srgbClr val="7A6E67"/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4pPr>
            <a:lvl5pPr marL="1157288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400">
                <a:solidFill>
                  <a:srgbClr val="7A6E67"/>
                </a:solidFill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</a:defRPr>
            </a:lvl5pPr>
            <a:lvl6pPr marL="1414463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1463">
                <a:solidFill>
                  <a:srgbClr val="7A6E67"/>
                </a:solidFill>
                <a:latin typeface="+mn-lt"/>
                <a:ea typeface="Geneva" charset="-128"/>
              </a:defRPr>
            </a:lvl6pPr>
            <a:lvl7pPr marL="1671638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1463">
                <a:solidFill>
                  <a:srgbClr val="7A6E67"/>
                </a:solidFill>
                <a:latin typeface="+mn-lt"/>
                <a:ea typeface="Geneva" charset="-128"/>
              </a:defRPr>
            </a:lvl7pPr>
            <a:lvl8pPr marL="1928813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1463">
                <a:solidFill>
                  <a:srgbClr val="7A6E67"/>
                </a:solidFill>
                <a:latin typeface="+mn-lt"/>
                <a:ea typeface="Geneva" charset="-128"/>
              </a:defRPr>
            </a:lvl8pPr>
            <a:lvl9pPr marL="2185988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1463">
                <a:solidFill>
                  <a:srgbClr val="7A6E67"/>
                </a:solidFill>
                <a:latin typeface="+mn-lt"/>
                <a:ea typeface="Geneva" charset="-128"/>
              </a:defRPr>
            </a:lvl9pPr>
          </a:lstStyle>
          <a:p>
            <a:pPr marL="0" indent="0">
              <a:buFont typeface="Times" charset="0"/>
              <a:buNone/>
            </a:pPr>
            <a:r>
              <a:rPr lang="en-US" sz="1400" i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Make sure you are in WORKSHOP_FILES directory</a:t>
            </a:r>
          </a:p>
          <a:p>
            <a:pPr marL="0" indent="0">
              <a:buFont typeface="Times" charset="0"/>
              <a:buNone/>
            </a:pPr>
            <a:r>
              <a:rPr lang="en-US" sz="14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pwd</a:t>
            </a:r>
            <a:endParaRPr lang="en-US" sz="1400" kern="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Times" charset="0"/>
              <a:buNone/>
            </a:pPr>
            <a:r>
              <a:rPr lang="en-US" sz="1400" kern="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/home/</a:t>
            </a:r>
            <a:r>
              <a:rPr lang="en-US" sz="1400" kern="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arnstrm</a:t>
            </a:r>
            <a:r>
              <a:rPr lang="en-US" sz="1400" kern="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/WORKSHOP_FILES</a:t>
            </a:r>
          </a:p>
          <a:p>
            <a:pPr marL="0" indent="0">
              <a:buFont typeface="Times" charset="0"/>
              <a:buNone/>
            </a:pPr>
            <a:r>
              <a:rPr lang="en-US" sz="1400" i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download file</a:t>
            </a:r>
          </a:p>
          <a:p>
            <a:pPr marL="0" indent="0">
              <a:buNone/>
            </a:pPr>
            <a:r>
              <a:rPr lang="en-US" sz="14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wget</a:t>
            </a:r>
            <a:r>
              <a:rPr lang="en-US" sz="1400" kern="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http://</a:t>
            </a:r>
            <a:r>
              <a:rPr lang="en-US" sz="1400" kern="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goo.gl/CDXx15</a:t>
            </a:r>
          </a:p>
          <a:p>
            <a:pPr marL="0" indent="0">
              <a:buNone/>
            </a:pPr>
            <a:r>
              <a:rPr lang="en-US" sz="1400" i="1" kern="0" dirty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sz="1400" i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you don’t have </a:t>
            </a:r>
            <a:r>
              <a:rPr lang="en-US" sz="1400" i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wget</a:t>
            </a:r>
            <a:r>
              <a:rPr lang="en-US" sz="1400" i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try curl</a:t>
            </a:r>
            <a:endParaRPr lang="en-US" sz="1400" i="1" kern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~$</a:t>
            </a:r>
            <a:r>
              <a:rPr lang="en-US" sz="1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curl –O http</a:t>
            </a:r>
            <a:r>
              <a:rPr lang="en-US" sz="1400" kern="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://</a:t>
            </a:r>
            <a:r>
              <a:rPr lang="en-US" sz="1400" kern="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goo.gl/CDXx1</a:t>
            </a:r>
          </a:p>
          <a:p>
            <a:pPr marL="0" indent="0">
              <a:buNone/>
            </a:pPr>
            <a:r>
              <a:rPr lang="en-US" sz="1400" i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when you do ls, you should see a </a:t>
            </a:r>
            <a:r>
              <a:rPr lang="en-US" sz="1400" i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gzipped</a:t>
            </a:r>
            <a:r>
              <a:rPr lang="en-US" sz="1400" i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i="1" kern="0" dirty="0">
                <a:latin typeface="Consolas" panose="020B0609020204030204" pitchFamily="49" charset="0"/>
                <a:cs typeface="Consolas" panose="020B0609020204030204" pitchFamily="49" charset="0"/>
              </a:rPr>
              <a:t>file “</a:t>
            </a:r>
            <a:r>
              <a:rPr lang="en-US" sz="1400" i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Gmax_189_annotation_info.txt.gz”</a:t>
            </a:r>
            <a:endParaRPr lang="en-US" sz="1400" i="1" kern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0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/>
        </p:nvSpPr>
        <p:spPr bwMode="auto">
          <a:xfrm>
            <a:off x="2171700" y="1028700"/>
            <a:ext cx="4800600" cy="48006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3" name="Arc 92"/>
          <p:cNvSpPr>
            <a:spLocks noChangeAspect="1"/>
          </p:cNvSpPr>
          <p:nvPr/>
        </p:nvSpPr>
        <p:spPr bwMode="auto">
          <a:xfrm rot="16200000">
            <a:off x="2870077" y="1714829"/>
            <a:ext cx="3429000" cy="3429000"/>
          </a:xfrm>
          <a:prstGeom prst="arc">
            <a:avLst>
              <a:gd name="adj1" fmla="val 16200000"/>
              <a:gd name="adj2" fmla="val 18900000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2" name="Arc 91"/>
          <p:cNvSpPr/>
          <p:nvPr/>
        </p:nvSpPr>
        <p:spPr bwMode="auto">
          <a:xfrm rot="16200000">
            <a:off x="2171370" y="1028700"/>
            <a:ext cx="4800600" cy="4800600"/>
          </a:xfrm>
          <a:prstGeom prst="arc">
            <a:avLst>
              <a:gd name="adj1" fmla="val 16200000"/>
              <a:gd name="adj2" fmla="val 18900000"/>
            </a:avLst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4" name="Rectangle 93"/>
          <p:cNvSpPr/>
          <p:nvPr/>
        </p:nvSpPr>
        <p:spPr>
          <a:xfrm rot="17520000">
            <a:off x="2240934" y="2449029"/>
            <a:ext cx="97655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dirty="0" smtClean="0">
                <a:latin typeface="Segoe UI Semibold" panose="020B0702040204020203" pitchFamily="34" charset="0"/>
              </a:rPr>
              <a:t>USER </a:t>
            </a:r>
            <a:r>
              <a:rPr lang="en-US" sz="1800" i="1" dirty="0" smtClean="0">
                <a:latin typeface="Segoe UI Semibold" panose="020B0702040204020203" pitchFamily="34" charset="0"/>
              </a:rPr>
              <a:t>N</a:t>
            </a:r>
            <a:endParaRPr lang="en-US" sz="1800" i="1" dirty="0">
              <a:latin typeface="Segoe UI Semibold" panose="020B0702040204020203" pitchFamily="34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>
            <a:off x="2171699" y="1036468"/>
            <a:ext cx="4800600" cy="4800600"/>
          </a:xfrm>
          <a:prstGeom prst="arc">
            <a:avLst>
              <a:gd name="adj1" fmla="val 16200000"/>
              <a:gd name="adj2" fmla="val 18900000"/>
            </a:avLst>
          </a:prstGeom>
          <a:solidFill>
            <a:srgbClr val="99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8" name="Arc 87"/>
          <p:cNvSpPr>
            <a:spLocks noChangeAspect="1"/>
          </p:cNvSpPr>
          <p:nvPr/>
        </p:nvSpPr>
        <p:spPr bwMode="auto">
          <a:xfrm>
            <a:off x="2857170" y="1735175"/>
            <a:ext cx="3429000" cy="3429000"/>
          </a:xfrm>
          <a:prstGeom prst="arc">
            <a:avLst>
              <a:gd name="adj1" fmla="val 16200000"/>
              <a:gd name="adj2" fmla="val 18900000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9" name="Rectangle 78"/>
          <p:cNvSpPr/>
          <p:nvPr/>
        </p:nvSpPr>
        <p:spPr>
          <a:xfrm rot="1320000">
            <a:off x="4903074" y="1409640"/>
            <a:ext cx="92846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dirty="0" smtClean="0">
                <a:latin typeface="Segoe UI Semibold" panose="020B0702040204020203" pitchFamily="34" charset="0"/>
              </a:rPr>
              <a:t>USER 1</a:t>
            </a:r>
            <a:endParaRPr lang="en-US" sz="1800" dirty="0">
              <a:latin typeface="Segoe UI Semibold" panose="020B0702040204020203" pitchFamily="34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857499" y="1714499"/>
            <a:ext cx="3429000" cy="3429000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017519" y="1874519"/>
            <a:ext cx="3108960" cy="310896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3659187" y="2516187"/>
            <a:ext cx="1825625" cy="1825625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and Shells</a:t>
            </a:r>
            <a:endParaRPr lang="en-US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3726179" y="2583179"/>
            <a:ext cx="1691640" cy="1691640"/>
          </a:xfrm>
          <a:prstGeom prst="ellipse">
            <a:avLst/>
          </a:prstGeom>
          <a:pattFill prst="ltHorz">
            <a:fgClr>
              <a:srgbClr val="00B0F0"/>
            </a:fgClr>
            <a:bgClr>
              <a:schemeClr val="bg1"/>
            </a:bgClr>
          </a:patt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44975" y="3228945"/>
            <a:ext cx="145405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dirty="0" smtClean="0">
                <a:latin typeface="Segoe UI Semibold" panose="020B0702040204020203" pitchFamily="34" charset="0"/>
              </a:rPr>
              <a:t>HARDWARE</a:t>
            </a:r>
            <a:endParaRPr lang="en-US" sz="1800" dirty="0">
              <a:latin typeface="Segoe UI Semibold" panose="020B07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99542" y="1997033"/>
            <a:ext cx="9989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dirty="0" smtClean="0">
                <a:latin typeface="Segoe UI Semibold" panose="020B0702040204020203" pitchFamily="34" charset="0"/>
              </a:rPr>
              <a:t>KERNEL</a:t>
            </a:r>
            <a:endParaRPr lang="en-US" sz="1800" dirty="0">
              <a:latin typeface="Segoe UI Semibold" panose="020B0702040204020203" pitchFamily="34" charset="0"/>
            </a:endParaRPr>
          </a:p>
        </p:txBody>
      </p:sp>
      <p:cxnSp>
        <p:nvCxnSpPr>
          <p:cNvPr id="15" name="Straight Connector 14"/>
          <p:cNvCxnSpPr>
            <a:stCxn id="8" idx="4"/>
            <a:endCxn id="11" idx="4"/>
          </p:cNvCxnSpPr>
          <p:nvPr/>
        </p:nvCxnSpPr>
        <p:spPr bwMode="auto">
          <a:xfrm flipH="1" flipV="1">
            <a:off x="4571999" y="5143499"/>
            <a:ext cx="1" cy="68580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5"/>
            <a:endCxn id="11" idx="5"/>
          </p:cNvCxnSpPr>
          <p:nvPr/>
        </p:nvCxnSpPr>
        <p:spPr bwMode="auto">
          <a:xfrm flipH="1" flipV="1">
            <a:off x="5784334" y="4641334"/>
            <a:ext cx="484934" cy="48493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1" idx="6"/>
            <a:endCxn id="8" idx="6"/>
          </p:cNvCxnSpPr>
          <p:nvPr/>
        </p:nvCxnSpPr>
        <p:spPr bwMode="auto">
          <a:xfrm>
            <a:off x="6286499" y="3428999"/>
            <a:ext cx="685801" cy="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1" idx="7"/>
            <a:endCxn id="8" idx="7"/>
          </p:cNvCxnSpPr>
          <p:nvPr/>
        </p:nvCxnSpPr>
        <p:spPr bwMode="auto">
          <a:xfrm flipV="1">
            <a:off x="5784334" y="1731732"/>
            <a:ext cx="484934" cy="48493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1" idx="0"/>
            <a:endCxn id="8" idx="0"/>
          </p:cNvCxnSpPr>
          <p:nvPr/>
        </p:nvCxnSpPr>
        <p:spPr bwMode="auto">
          <a:xfrm flipV="1">
            <a:off x="4571999" y="1028700"/>
            <a:ext cx="1" cy="68579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1" idx="1"/>
            <a:endCxn id="8" idx="1"/>
          </p:cNvCxnSpPr>
          <p:nvPr/>
        </p:nvCxnSpPr>
        <p:spPr bwMode="auto">
          <a:xfrm flipH="1" flipV="1">
            <a:off x="2874732" y="1731732"/>
            <a:ext cx="484932" cy="48493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1" idx="2"/>
            <a:endCxn id="8" idx="2"/>
          </p:cNvCxnSpPr>
          <p:nvPr/>
        </p:nvCxnSpPr>
        <p:spPr bwMode="auto">
          <a:xfrm flipH="1">
            <a:off x="2171700" y="3428999"/>
            <a:ext cx="685799" cy="1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1" idx="3"/>
            <a:endCxn id="8" idx="3"/>
          </p:cNvCxnSpPr>
          <p:nvPr/>
        </p:nvCxnSpPr>
        <p:spPr bwMode="auto">
          <a:xfrm flipH="1">
            <a:off x="2874732" y="4641334"/>
            <a:ext cx="484932" cy="48493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5229620" y="3428999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461779" y="3416150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4348359" y="2542389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4363597" y="4341812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2700000">
            <a:off x="4977996" y="4061193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8100000">
            <a:off x="3731270" y="4053795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rot="8100000">
            <a:off x="4980909" y="2810773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2700000">
            <a:off x="3731303" y="2810772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>
          <a:xfrm>
            <a:off x="4159866" y="675813"/>
            <a:ext cx="8242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dirty="0" smtClean="0">
                <a:latin typeface="Segoe UI Semibold" panose="020B0702040204020203" pitchFamily="34" charset="0"/>
              </a:rPr>
              <a:t>SHELL</a:t>
            </a:r>
            <a:endParaRPr lang="en-US" sz="1800" dirty="0">
              <a:latin typeface="Segoe UI Semibold" panose="020B0702040204020203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rot="1320000">
            <a:off x="2826455" y="2859446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1320000">
            <a:off x="2857267" y="2788050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17520000">
            <a:off x="4986548" y="1939428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17520000">
            <a:off x="4924751" y="1909388"/>
            <a:ext cx="4472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-2355" y="4144404"/>
            <a:ext cx="28759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SHELL types: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Bourne Shell (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sh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 shell (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csh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TC shell (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tcsh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Korn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shell (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ksh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Bourne Again Shell (bash)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Z shell (</a:t>
            </a:r>
            <a:r>
              <a:rPr lang="en-US" sz="1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zsh</a:t>
            </a:r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  <a:p>
            <a:endParaRPr lang="en-US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2" grpId="0" animBg="1"/>
      <p:bldP spid="94" grpId="0"/>
      <p:bldP spid="85" grpId="0" animBg="1"/>
      <p:bldP spid="88" grpId="0" animBg="1"/>
      <p:bldP spid="79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started?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Mac OS: </a:t>
            </a:r>
            <a:r>
              <a:rPr lang="en-US" dirty="0" smtClean="0"/>
              <a:t>Native application called “Terminal” allows you to run UNIX commands. No installation necessary, just search for the program and start using it!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Linux OS</a:t>
            </a:r>
            <a:r>
              <a:rPr lang="en-US" dirty="0" smtClean="0"/>
              <a:t>: Again, pre-installed in the OS. Search for either Terminal/Console program and can start running UNIX commands.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Windows OS</a:t>
            </a:r>
            <a:r>
              <a:rPr lang="en-US" dirty="0" smtClean="0"/>
              <a:t>: Requires emulators for running UNIX commands. Popular options include: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/>
              <a:t> BASH: </a:t>
            </a:r>
            <a:r>
              <a:rPr lang="en-US" dirty="0" smtClean="0">
                <a:hlinkClick r:id="rId2"/>
              </a:rPr>
              <a:t>msysgit.github.io</a:t>
            </a:r>
            <a:endParaRPr lang="en-US" dirty="0" smtClean="0"/>
          </a:p>
          <a:p>
            <a:pPr lvl="1"/>
            <a:r>
              <a:rPr lang="en-US" dirty="0"/>
              <a:t>Cygwin : </a:t>
            </a:r>
            <a:r>
              <a:rPr lang="en-US" dirty="0" smtClean="0">
                <a:hlinkClick r:id="rId3"/>
              </a:rPr>
              <a:t>www.cygwin.com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5976" y="4350149"/>
            <a:ext cx="2269526" cy="73866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Currently, best option for running UNIX. Installation takes only few seconds 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Left Arrow 4"/>
          <p:cNvSpPr/>
          <p:nvPr/>
        </p:nvSpPr>
        <p:spPr bwMode="auto">
          <a:xfrm>
            <a:off x="4379848" y="4564122"/>
            <a:ext cx="426128" cy="310718"/>
          </a:xfrm>
          <a:prstGeom prst="lef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2" t="8315" r="6683" b="19231"/>
          <a:stretch/>
        </p:blipFill>
        <p:spPr>
          <a:xfrm>
            <a:off x="2913337" y="384605"/>
            <a:ext cx="6017598" cy="2459116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3337" y="2960200"/>
            <a:ext cx="4935707" cy="32964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6127" y="4389363"/>
            <a:ext cx="1085850" cy="4381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127" y="1219200"/>
            <a:ext cx="649457" cy="7577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2725" y="3119900"/>
            <a:ext cx="3308214" cy="95410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If you plan on using </a:t>
            </a:r>
            <a:r>
              <a:rPr lang="en-US" sz="14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Git</a:t>
            </a:r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Bash (Windows), consider upgrading the default Windows terminal to something better. </a:t>
            </a:r>
            <a:r>
              <a:rPr lang="en-US" sz="1400" dirty="0" err="1" smtClean="0">
                <a:solidFill>
                  <a:srgbClr val="C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ConEmu</a:t>
            </a:r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1400" dirty="0" smtClean="0">
                <a:solidFill>
                  <a:srgbClr val="C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Console 2</a:t>
            </a:r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are some of the options.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725" y="4226572"/>
            <a:ext cx="3308214" cy="95410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If you don’t plan to use UNIX locally, but want to connect to remote computers to run the commands, </a:t>
            </a:r>
            <a:r>
              <a:rPr lang="en-US" sz="1400" dirty="0">
                <a:solidFill>
                  <a:srgbClr val="C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Putty</a:t>
            </a:r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1400" dirty="0" err="1">
                <a:solidFill>
                  <a:srgbClr val="C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OpenSSH</a:t>
            </a:r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are some ideal choices.</a:t>
            </a:r>
            <a:endParaRPr lang="en-US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4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879" y="76200"/>
            <a:ext cx="5694821" cy="5992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64168" y="1718759"/>
            <a:ext cx="1066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welcome message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334834" y="309491"/>
            <a:ext cx="381000" cy="3403312"/>
          </a:xfrm>
          <a:prstGeom prst="rightBrace">
            <a:avLst>
              <a:gd name="adj1" fmla="val 8333"/>
              <a:gd name="adj2" fmla="val 50573"/>
            </a:avLst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47900" y="3865948"/>
            <a:ext cx="1243244" cy="159845"/>
          </a:xfrm>
          <a:prstGeom prst="rect">
            <a:avLst/>
          </a:prstGeom>
          <a:solidFill>
            <a:srgbClr val="FFFF00">
              <a:alpha val="50196"/>
            </a:srgbClr>
          </a:solidFill>
          <a:ln w="9525" cap="flat" cmpd="sng" algn="ctr">
            <a:solidFill>
              <a:srgbClr val="FFFF00">
                <a:alpha val="61961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2882719"/>
            <a:ext cx="838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prompt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1" name="Straight Arrow Connector 10"/>
          <p:cNvCxnSpPr>
            <a:endCxn id="8" idx="0"/>
          </p:cNvCxnSpPr>
          <p:nvPr/>
        </p:nvCxnSpPr>
        <p:spPr bwMode="auto">
          <a:xfrm>
            <a:off x="2743200" y="3213903"/>
            <a:ext cx="126322" cy="6520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572000" y="3628135"/>
            <a:ext cx="1143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command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32123" y="3866562"/>
            <a:ext cx="152400" cy="158616"/>
          </a:xfrm>
          <a:prstGeom prst="rect">
            <a:avLst/>
          </a:prstGeom>
          <a:solidFill>
            <a:srgbClr val="FFFF00">
              <a:alpha val="50196"/>
            </a:srgbClr>
          </a:solidFill>
          <a:ln w="9525" cap="flat" cmpd="sng" algn="ctr">
            <a:solidFill>
              <a:srgbClr val="FFFF00">
                <a:alpha val="61961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5" name="Straight Arrow Connector 14"/>
          <p:cNvCxnSpPr>
            <a:stCxn id="13" idx="1"/>
            <a:endCxn id="14" idx="3"/>
          </p:cNvCxnSpPr>
          <p:nvPr/>
        </p:nvCxnSpPr>
        <p:spPr bwMode="auto">
          <a:xfrm flipH="1">
            <a:off x="3684523" y="3797412"/>
            <a:ext cx="887477" cy="1484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ight Brace 22"/>
          <p:cNvSpPr/>
          <p:nvPr/>
        </p:nvSpPr>
        <p:spPr bwMode="auto">
          <a:xfrm>
            <a:off x="7049918" y="4338373"/>
            <a:ext cx="220894" cy="592557"/>
          </a:xfrm>
          <a:prstGeom prst="rightBrace">
            <a:avLst>
              <a:gd name="adj1" fmla="val 8333"/>
              <a:gd name="adj2" fmla="val 50573"/>
            </a:avLst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29380" y="4465374"/>
            <a:ext cx="14097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standard out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3999821"/>
            <a:ext cx="112912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argument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28" name="Straight Arrow Connector 27"/>
          <p:cNvCxnSpPr>
            <a:stCxn id="26" idx="1"/>
            <a:endCxn id="31" idx="3"/>
          </p:cNvCxnSpPr>
          <p:nvPr/>
        </p:nvCxnSpPr>
        <p:spPr bwMode="auto">
          <a:xfrm flipH="1">
            <a:off x="3829457" y="4169098"/>
            <a:ext cx="7425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3677057" y="4089790"/>
            <a:ext cx="152400" cy="158616"/>
          </a:xfrm>
          <a:prstGeom prst="rect">
            <a:avLst/>
          </a:prstGeom>
          <a:solidFill>
            <a:srgbClr val="FFFF00">
              <a:alpha val="50196"/>
            </a:srgbClr>
          </a:solidFill>
          <a:ln w="9525" cap="flat" cmpd="sng" algn="ctr">
            <a:solidFill>
              <a:srgbClr val="FFFF00">
                <a:alpha val="61961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81650" y="5336595"/>
            <a:ext cx="15049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standard error</a:t>
            </a:r>
            <a:endParaRPr lang="en-US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45" name="Straight Arrow Connector 44"/>
          <p:cNvCxnSpPr>
            <a:stCxn id="44" idx="1"/>
          </p:cNvCxnSpPr>
          <p:nvPr/>
        </p:nvCxnSpPr>
        <p:spPr bwMode="auto">
          <a:xfrm flipH="1" flipV="1">
            <a:off x="3886200" y="5500023"/>
            <a:ext cx="1695450" cy="58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2247899" y="4338374"/>
            <a:ext cx="4743451" cy="592557"/>
          </a:xfrm>
          <a:prstGeom prst="rect">
            <a:avLst/>
          </a:prstGeom>
          <a:solidFill>
            <a:srgbClr val="FFFF00">
              <a:alpha val="50196"/>
            </a:srgbClr>
          </a:solidFill>
          <a:ln w="9525" cap="flat" cmpd="sng" algn="ctr">
            <a:solidFill>
              <a:srgbClr val="FFFF00">
                <a:alpha val="61961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247899" y="5427012"/>
            <a:ext cx="1638302" cy="146022"/>
          </a:xfrm>
          <a:prstGeom prst="rect">
            <a:avLst/>
          </a:prstGeom>
          <a:solidFill>
            <a:srgbClr val="FFFF00">
              <a:alpha val="50196"/>
            </a:srgbClr>
          </a:solidFill>
          <a:ln w="9525" cap="flat" cmpd="sng" algn="ctr">
            <a:solidFill>
              <a:srgbClr val="FFFF00">
                <a:alpha val="61961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15493" y="309491"/>
            <a:ext cx="4063609" cy="3477150"/>
          </a:xfrm>
          <a:prstGeom prst="rect">
            <a:avLst/>
          </a:prstGeom>
          <a:solidFill>
            <a:srgbClr val="FFFF00">
              <a:alpha val="50196"/>
            </a:srgbClr>
          </a:solidFill>
          <a:ln w="9525" cap="flat" cmpd="sng" algn="ctr">
            <a:solidFill>
              <a:srgbClr val="FFFF00">
                <a:alpha val="61961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3" grpId="0" animBg="1"/>
      <p:bldP spid="14" grpId="0" animBg="1"/>
      <p:bldP spid="23" grpId="0" animBg="1"/>
      <p:bldP spid="24" grpId="0" animBg="1"/>
      <p:bldP spid="26" grpId="0" animBg="1"/>
      <p:bldP spid="31" grpId="0" animBg="1"/>
      <p:bldP spid="44" grpId="0" animBg="1"/>
      <p:bldP spid="19" grpId="0" animBg="1"/>
      <p:bldP spid="20" grpId="0" animBg="1"/>
      <p:bldP spid="21" grpId="0" animBg="1"/>
      <p:bldP spid="21" grpId="1" animBg="1"/>
    </p:bldLst>
  </p:timing>
</p:sld>
</file>

<file path=ppt/theme/theme1.xml><?xml version="1.0" encoding="utf-8"?>
<a:theme xmlns:a="http://schemas.openxmlformats.org/drawingml/2006/main" name="isugi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sugif" id="{B8B12CF9-1C1B-4E3C-822C-867E8395DD87}" vid="{8E0FE044-EBEE-43BE-9E4F-1B41B9E9CA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isugif</Template>
  <TotalTime>3113</TotalTime>
  <Words>4713</Words>
  <Application>Microsoft Office PowerPoint</Application>
  <PresentationFormat>On-screen Show (4:3)</PresentationFormat>
  <Paragraphs>784</Paragraphs>
  <Slides>53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6" baseType="lpstr">
      <vt:lpstr>Arial</vt:lpstr>
      <vt:lpstr>Calibri</vt:lpstr>
      <vt:lpstr>Consolas</vt:lpstr>
      <vt:lpstr>DejaVu Sans Mono</vt:lpstr>
      <vt:lpstr>Geneva</vt:lpstr>
      <vt:lpstr>Segoe Script</vt:lpstr>
      <vt:lpstr>Segoe UI</vt:lpstr>
      <vt:lpstr>Segoe UI Light</vt:lpstr>
      <vt:lpstr>Segoe UI Semibold</vt:lpstr>
      <vt:lpstr>Segoe UI Semilight</vt:lpstr>
      <vt:lpstr>Times</vt:lpstr>
      <vt:lpstr>Univers 67 CondensedBold</vt:lpstr>
      <vt:lpstr>isugif</vt:lpstr>
      <vt:lpstr>Workshop: Basic UNIX for Biologists</vt:lpstr>
      <vt:lpstr>About me</vt:lpstr>
      <vt:lpstr>Have you ever….</vt:lpstr>
      <vt:lpstr>What is UNIX?</vt:lpstr>
      <vt:lpstr>Can I learn UNIX?</vt:lpstr>
      <vt:lpstr>Kernel and Shells</vt:lpstr>
      <vt:lpstr>How to get started?</vt:lpstr>
      <vt:lpstr>Terminal</vt:lpstr>
      <vt:lpstr>Terminal</vt:lpstr>
      <vt:lpstr>Organization</vt:lpstr>
      <vt:lpstr>Some tips before starting</vt:lpstr>
      <vt:lpstr>Some tips before starting</vt:lpstr>
      <vt:lpstr>Navigation</vt:lpstr>
      <vt:lpstr>Changing directory</vt:lpstr>
      <vt:lpstr>Knowing your location</vt:lpstr>
      <vt:lpstr>Listing files</vt:lpstr>
      <vt:lpstr>Listing files</vt:lpstr>
      <vt:lpstr>Copy and Move</vt:lpstr>
      <vt:lpstr>Getting help</vt:lpstr>
      <vt:lpstr>Getting help</vt:lpstr>
      <vt:lpstr>Copy command</vt:lpstr>
      <vt:lpstr>Move command</vt:lpstr>
      <vt:lpstr>File and Directory creation/deletion</vt:lpstr>
      <vt:lpstr>Making directory</vt:lpstr>
      <vt:lpstr>Deleting directory</vt:lpstr>
      <vt:lpstr>File creation</vt:lpstr>
      <vt:lpstr>File creation</vt:lpstr>
      <vt:lpstr>Reading files</vt:lpstr>
      <vt:lpstr>Reading files</vt:lpstr>
      <vt:lpstr>Compressing and Archiving</vt:lpstr>
      <vt:lpstr>Compressing/decompressing</vt:lpstr>
      <vt:lpstr>Compressing/decompressing</vt:lpstr>
      <vt:lpstr>Archiving</vt:lpstr>
      <vt:lpstr>Pipes and Redirects</vt:lpstr>
      <vt:lpstr>Keyboard</vt:lpstr>
      <vt:lpstr>Pipes and Redirects</vt:lpstr>
      <vt:lpstr>Regular expressions</vt:lpstr>
      <vt:lpstr>File permissions and properties</vt:lpstr>
      <vt:lpstr>Changing mode (chmod)</vt:lpstr>
      <vt:lpstr>Changing mode (chmod)</vt:lpstr>
      <vt:lpstr>Processing files</vt:lpstr>
      <vt:lpstr>Processing files</vt:lpstr>
      <vt:lpstr>Processing files</vt:lpstr>
      <vt:lpstr>sort</vt:lpstr>
      <vt:lpstr>uniq</vt:lpstr>
      <vt:lpstr>Comparing files</vt:lpstr>
      <vt:lpstr>Comparing files</vt:lpstr>
      <vt:lpstr>Divide files content</vt:lpstr>
      <vt:lpstr>cut</vt:lpstr>
      <vt:lpstr>split</vt:lpstr>
      <vt:lpstr>Merging files</vt:lpstr>
      <vt:lpstr>Merging files</vt:lpstr>
      <vt:lpstr>Downloading commands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UNIX for Biologists: Basic</dc:title>
  <dc:creator>Arun Seetharam</dc:creator>
  <cp:lastModifiedBy>Arun Seetharam</cp:lastModifiedBy>
  <cp:revision>108</cp:revision>
  <dcterms:created xsi:type="dcterms:W3CDTF">2015-06-14T14:13:38Z</dcterms:created>
  <dcterms:modified xsi:type="dcterms:W3CDTF">2015-07-06T17:16:32Z</dcterms:modified>
</cp:coreProperties>
</file>